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9" r:id="rId4"/>
    <p:sldId id="260" r:id="rId5"/>
    <p:sldId id="266" r:id="rId6"/>
    <p:sldId id="267" r:id="rId7"/>
    <p:sldId id="261" r:id="rId8"/>
    <p:sldId id="264" r:id="rId9"/>
    <p:sldId id="263" r:id="rId10"/>
    <p:sldId id="268"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0" autoAdjust="0"/>
    <p:restoredTop sz="63685" autoAdjust="0"/>
  </p:normalViewPr>
  <p:slideViewPr>
    <p:cSldViewPr>
      <p:cViewPr varScale="1">
        <p:scale>
          <a:sx n="45" d="100"/>
          <a:sy n="45" d="100"/>
        </p:scale>
        <p:origin x="-21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E66D5-ACB6-42A8-A336-BBFADC505467}" type="doc">
      <dgm:prSet loTypeId="urn:microsoft.com/office/officeart/2005/8/layout/chevron2" loCatId="process" qsTypeId="urn:microsoft.com/office/officeart/2005/8/quickstyle/simple2" qsCatId="simple" csTypeId="urn:microsoft.com/office/officeart/2005/8/colors/accent4_2" csCatId="accent4" phldr="1"/>
      <dgm:spPr/>
      <dgm:t>
        <a:bodyPr/>
        <a:lstStyle/>
        <a:p>
          <a:endParaRPr kumimoji="1" lang="ja-JP" altLang="en-US"/>
        </a:p>
      </dgm:t>
    </dgm:pt>
    <dgm:pt modelId="{56CCE179-3FF0-4A0E-B03C-BB2B5DD58210}">
      <dgm:prSet phldrT="[テキスト]"/>
      <dgm:spPr/>
      <dgm:t>
        <a:bodyPr/>
        <a:lstStyle/>
        <a:p>
          <a:r>
            <a:rPr kumimoji="1" lang="en-US" altLang="ja-JP" dirty="0" smtClean="0"/>
            <a:t>STEP</a:t>
          </a:r>
          <a:r>
            <a:rPr kumimoji="1" lang="ja-JP" altLang="en-US" dirty="0" smtClean="0"/>
            <a:t>１</a:t>
          </a:r>
          <a:endParaRPr kumimoji="1" lang="ja-JP" altLang="en-US" dirty="0"/>
        </a:p>
      </dgm:t>
    </dgm:pt>
    <dgm:pt modelId="{03B44630-76CD-4C63-8C4F-956ADDAF1793}" type="parTrans" cxnId="{8C28F258-0F1D-44BC-8829-7C79ECCFB453}">
      <dgm:prSet/>
      <dgm:spPr/>
      <dgm:t>
        <a:bodyPr/>
        <a:lstStyle/>
        <a:p>
          <a:endParaRPr kumimoji="1" lang="ja-JP" altLang="en-US"/>
        </a:p>
      </dgm:t>
    </dgm:pt>
    <dgm:pt modelId="{E15843B2-8E74-4614-9B20-88C287CC65A0}" type="sibTrans" cxnId="{8C28F258-0F1D-44BC-8829-7C79ECCFB453}">
      <dgm:prSet/>
      <dgm:spPr/>
      <dgm:t>
        <a:bodyPr/>
        <a:lstStyle/>
        <a:p>
          <a:endParaRPr kumimoji="1" lang="ja-JP" altLang="en-US"/>
        </a:p>
      </dgm:t>
    </dgm:pt>
    <dgm:pt modelId="{E8CA18AE-CE19-4577-AF43-DA771DF33F20}">
      <dgm:prSet custT="1"/>
      <dgm:spPr/>
      <dgm:t>
        <a:bodyPr/>
        <a:lstStyle/>
        <a:p>
          <a:r>
            <a:rPr kumimoji="1" lang="ja-JP" altLang="en-US" sz="3600" dirty="0" smtClean="0"/>
            <a:t>駒場キャンパスの現状</a:t>
          </a:r>
          <a:endParaRPr kumimoji="1" lang="ja-JP" altLang="en-US" sz="3600" dirty="0"/>
        </a:p>
      </dgm:t>
    </dgm:pt>
    <dgm:pt modelId="{2635833C-E966-4EF7-A40B-F6ECDE24CBA9}" type="parTrans" cxnId="{D2351365-46FD-45D4-9C3A-92C9E64B2C97}">
      <dgm:prSet/>
      <dgm:spPr/>
    </dgm:pt>
    <dgm:pt modelId="{47F7516A-1627-45C2-B630-4417AF8558FD}" type="sibTrans" cxnId="{D2351365-46FD-45D4-9C3A-92C9E64B2C97}">
      <dgm:prSet/>
      <dgm:spPr/>
    </dgm:pt>
    <dgm:pt modelId="{F48D3448-7F30-4B7F-8D72-D855C2C018CB}">
      <dgm:prSet/>
      <dgm:spPr/>
      <dgm:t>
        <a:bodyPr/>
        <a:lstStyle/>
        <a:p>
          <a:r>
            <a:rPr kumimoji="1" lang="en-US" altLang="ja-JP" dirty="0" smtClean="0"/>
            <a:t>STEP</a:t>
          </a:r>
          <a:r>
            <a:rPr kumimoji="1" lang="ja-JP" altLang="en-US" dirty="0" smtClean="0"/>
            <a:t>２</a:t>
          </a:r>
          <a:endParaRPr kumimoji="1" lang="ja-JP" altLang="en-US" dirty="0"/>
        </a:p>
      </dgm:t>
    </dgm:pt>
    <dgm:pt modelId="{73BD52DB-E82C-49F6-A24C-FA5D8D5A11D8}" type="parTrans" cxnId="{2A4973F5-8014-44C7-8A35-D1EE2BA3D003}">
      <dgm:prSet/>
      <dgm:spPr/>
    </dgm:pt>
    <dgm:pt modelId="{41029004-9F78-4EAE-B651-05AE99333401}" type="sibTrans" cxnId="{2A4973F5-8014-44C7-8A35-D1EE2BA3D003}">
      <dgm:prSet/>
      <dgm:spPr/>
    </dgm:pt>
    <dgm:pt modelId="{96523DC2-F89A-4CD2-9481-33869C025C2E}">
      <dgm:prSet/>
      <dgm:spPr/>
      <dgm:t>
        <a:bodyPr/>
        <a:lstStyle/>
        <a:p>
          <a:r>
            <a:rPr kumimoji="1" lang="en-US" altLang="ja-JP" dirty="0" smtClean="0"/>
            <a:t>STEP</a:t>
          </a:r>
          <a:r>
            <a:rPr kumimoji="1" lang="ja-JP" altLang="en-US" dirty="0" smtClean="0"/>
            <a:t>３</a:t>
          </a:r>
          <a:endParaRPr kumimoji="1" lang="ja-JP" altLang="en-US" dirty="0"/>
        </a:p>
      </dgm:t>
    </dgm:pt>
    <dgm:pt modelId="{3D36FEF5-CED6-42CC-A78D-A55622E2B97C}" type="parTrans" cxnId="{8C2130AB-16B4-4A76-9EA8-6EFC88903E91}">
      <dgm:prSet/>
      <dgm:spPr/>
    </dgm:pt>
    <dgm:pt modelId="{9DF68F2D-F2F7-4694-AB23-B6BF46649A6F}" type="sibTrans" cxnId="{8C2130AB-16B4-4A76-9EA8-6EFC88903E91}">
      <dgm:prSet/>
      <dgm:spPr/>
    </dgm:pt>
    <dgm:pt modelId="{5796E53D-A0BA-4057-8211-53B840C0ACE7}">
      <dgm:prSet/>
      <dgm:spPr/>
      <dgm:t>
        <a:bodyPr/>
        <a:lstStyle/>
        <a:p>
          <a:r>
            <a:rPr kumimoji="1" lang="ja-JP" altLang="en-US" smtClean="0"/>
            <a:t>関連する一般的学問的知識の講義</a:t>
          </a:r>
          <a:endParaRPr kumimoji="1" lang="ja-JP" altLang="en-US"/>
        </a:p>
      </dgm:t>
    </dgm:pt>
    <dgm:pt modelId="{0476F19B-4135-442F-89F7-C0CAD99362F9}" type="parTrans" cxnId="{2FB989C8-72D1-4E0A-917E-4B673F62D029}">
      <dgm:prSet/>
      <dgm:spPr/>
    </dgm:pt>
    <dgm:pt modelId="{7D4CEBF1-B90B-4C5A-B193-E229C8B9865A}" type="sibTrans" cxnId="{2FB989C8-72D1-4E0A-917E-4B673F62D029}">
      <dgm:prSet/>
      <dgm:spPr/>
    </dgm:pt>
    <dgm:pt modelId="{8BA27088-A0FB-48C5-B7D5-5D2D1B128E25}">
      <dgm:prSet custT="1"/>
      <dgm:spPr/>
      <dgm:t>
        <a:bodyPr/>
        <a:lstStyle/>
        <a:p>
          <a:r>
            <a:rPr kumimoji="1" lang="ja-JP" altLang="en-US" sz="2800" dirty="0" smtClean="0"/>
            <a:t>駒場キャンパスを題材にアウトプット</a:t>
          </a:r>
          <a:endParaRPr kumimoji="1" lang="ja-JP" altLang="en-US" sz="2800" dirty="0"/>
        </a:p>
      </dgm:t>
    </dgm:pt>
    <dgm:pt modelId="{C65B000A-BE11-4AEB-8758-517F19AD0CBA}" type="parTrans" cxnId="{0D5BDD38-4AB9-4C32-8EC8-12FF1956AA12}">
      <dgm:prSet/>
      <dgm:spPr/>
    </dgm:pt>
    <dgm:pt modelId="{5AB25F00-5D79-4E67-8A02-D75BB5CADA1A}" type="sibTrans" cxnId="{0D5BDD38-4AB9-4C32-8EC8-12FF1956AA12}">
      <dgm:prSet/>
      <dgm:spPr/>
    </dgm:pt>
    <dgm:pt modelId="{BE45A97D-427E-4B3B-88A1-999696697249}" type="pres">
      <dgm:prSet presAssocID="{763E66D5-ACB6-42A8-A336-BBFADC505467}" presName="linearFlow" presStyleCnt="0">
        <dgm:presLayoutVars>
          <dgm:dir/>
          <dgm:animLvl val="lvl"/>
          <dgm:resizeHandles val="exact"/>
        </dgm:presLayoutVars>
      </dgm:prSet>
      <dgm:spPr/>
      <dgm:t>
        <a:bodyPr/>
        <a:lstStyle/>
        <a:p>
          <a:endParaRPr kumimoji="1" lang="ja-JP" altLang="en-US"/>
        </a:p>
      </dgm:t>
    </dgm:pt>
    <dgm:pt modelId="{9577FDBB-11B5-4EA7-AF08-AD6FFE0FF6D8}" type="pres">
      <dgm:prSet presAssocID="{56CCE179-3FF0-4A0E-B03C-BB2B5DD58210}" presName="composite" presStyleCnt="0"/>
      <dgm:spPr/>
      <dgm:t>
        <a:bodyPr/>
        <a:lstStyle/>
        <a:p>
          <a:endParaRPr kumimoji="1" lang="ja-JP" altLang="en-US"/>
        </a:p>
      </dgm:t>
    </dgm:pt>
    <dgm:pt modelId="{3EEF1ACD-9DC1-43FB-A27F-F378528DDDB9}" type="pres">
      <dgm:prSet presAssocID="{56CCE179-3FF0-4A0E-B03C-BB2B5DD58210}" presName="parentText" presStyleLbl="alignNode1" presStyleIdx="0" presStyleCnt="3">
        <dgm:presLayoutVars>
          <dgm:chMax val="1"/>
          <dgm:bulletEnabled val="1"/>
        </dgm:presLayoutVars>
      </dgm:prSet>
      <dgm:spPr/>
      <dgm:t>
        <a:bodyPr/>
        <a:lstStyle/>
        <a:p>
          <a:endParaRPr kumimoji="1" lang="ja-JP" altLang="en-US"/>
        </a:p>
      </dgm:t>
    </dgm:pt>
    <dgm:pt modelId="{C596A975-6A2D-42CE-BD62-33EFC27C8C86}" type="pres">
      <dgm:prSet presAssocID="{56CCE179-3FF0-4A0E-B03C-BB2B5DD58210}" presName="descendantText" presStyleLbl="alignAcc1" presStyleIdx="0" presStyleCnt="3">
        <dgm:presLayoutVars>
          <dgm:bulletEnabled val="1"/>
        </dgm:presLayoutVars>
      </dgm:prSet>
      <dgm:spPr/>
      <dgm:t>
        <a:bodyPr/>
        <a:lstStyle/>
        <a:p>
          <a:endParaRPr kumimoji="1" lang="ja-JP" altLang="en-US"/>
        </a:p>
      </dgm:t>
    </dgm:pt>
    <dgm:pt modelId="{3F495158-74C9-4EEB-AF7B-64419407C840}" type="pres">
      <dgm:prSet presAssocID="{E15843B2-8E74-4614-9B20-88C287CC65A0}" presName="sp" presStyleCnt="0"/>
      <dgm:spPr/>
      <dgm:t>
        <a:bodyPr/>
        <a:lstStyle/>
        <a:p>
          <a:endParaRPr kumimoji="1" lang="ja-JP" altLang="en-US"/>
        </a:p>
      </dgm:t>
    </dgm:pt>
    <dgm:pt modelId="{3CB8455E-0F3C-4F67-8578-C2105C4E00DF}" type="pres">
      <dgm:prSet presAssocID="{F48D3448-7F30-4B7F-8D72-D855C2C018CB}" presName="composite" presStyleCnt="0"/>
      <dgm:spPr/>
    </dgm:pt>
    <dgm:pt modelId="{91AB514F-6D9C-4A9F-BC58-B40AB1CFA06E}" type="pres">
      <dgm:prSet presAssocID="{F48D3448-7F30-4B7F-8D72-D855C2C018CB}" presName="parentText" presStyleLbl="alignNode1" presStyleIdx="1" presStyleCnt="3">
        <dgm:presLayoutVars>
          <dgm:chMax val="1"/>
          <dgm:bulletEnabled val="1"/>
        </dgm:presLayoutVars>
      </dgm:prSet>
      <dgm:spPr/>
      <dgm:t>
        <a:bodyPr/>
        <a:lstStyle/>
        <a:p>
          <a:endParaRPr kumimoji="1" lang="ja-JP" altLang="en-US"/>
        </a:p>
      </dgm:t>
    </dgm:pt>
    <dgm:pt modelId="{92130478-C1A9-4FC7-8B71-6C1E082AD49A}" type="pres">
      <dgm:prSet presAssocID="{F48D3448-7F30-4B7F-8D72-D855C2C018CB}" presName="descendantText" presStyleLbl="alignAcc1" presStyleIdx="1" presStyleCnt="3">
        <dgm:presLayoutVars>
          <dgm:bulletEnabled val="1"/>
        </dgm:presLayoutVars>
      </dgm:prSet>
      <dgm:spPr/>
      <dgm:t>
        <a:bodyPr/>
        <a:lstStyle/>
        <a:p>
          <a:endParaRPr kumimoji="1" lang="ja-JP" altLang="en-US"/>
        </a:p>
      </dgm:t>
    </dgm:pt>
    <dgm:pt modelId="{39ADC284-144F-4C59-9063-E941A5BF2D5C}" type="pres">
      <dgm:prSet presAssocID="{41029004-9F78-4EAE-B651-05AE99333401}" presName="sp" presStyleCnt="0"/>
      <dgm:spPr/>
    </dgm:pt>
    <dgm:pt modelId="{3688EBB4-A70F-4CC2-9FFC-86503C960169}" type="pres">
      <dgm:prSet presAssocID="{96523DC2-F89A-4CD2-9481-33869C025C2E}" presName="composite" presStyleCnt="0"/>
      <dgm:spPr/>
    </dgm:pt>
    <dgm:pt modelId="{00359621-711B-47D6-9C1D-BDB793AEBF8C}" type="pres">
      <dgm:prSet presAssocID="{96523DC2-F89A-4CD2-9481-33869C025C2E}" presName="parentText" presStyleLbl="alignNode1" presStyleIdx="2" presStyleCnt="3">
        <dgm:presLayoutVars>
          <dgm:chMax val="1"/>
          <dgm:bulletEnabled val="1"/>
        </dgm:presLayoutVars>
      </dgm:prSet>
      <dgm:spPr/>
      <dgm:t>
        <a:bodyPr/>
        <a:lstStyle/>
        <a:p>
          <a:endParaRPr kumimoji="1" lang="ja-JP" altLang="en-US"/>
        </a:p>
      </dgm:t>
    </dgm:pt>
    <dgm:pt modelId="{06874A14-D191-4E14-BA65-DA28206F5736}" type="pres">
      <dgm:prSet presAssocID="{96523DC2-F89A-4CD2-9481-33869C025C2E}" presName="descendantText" presStyleLbl="alignAcc1" presStyleIdx="2" presStyleCnt="3">
        <dgm:presLayoutVars>
          <dgm:bulletEnabled val="1"/>
        </dgm:presLayoutVars>
      </dgm:prSet>
      <dgm:spPr/>
      <dgm:t>
        <a:bodyPr/>
        <a:lstStyle/>
        <a:p>
          <a:endParaRPr kumimoji="1" lang="ja-JP" altLang="en-US"/>
        </a:p>
      </dgm:t>
    </dgm:pt>
  </dgm:ptLst>
  <dgm:cxnLst>
    <dgm:cxn modelId="{4B4FB287-3864-436F-89D4-43E8FD2808B1}" type="presOf" srcId="{E8CA18AE-CE19-4577-AF43-DA771DF33F20}" destId="{C596A975-6A2D-42CE-BD62-33EFC27C8C86}" srcOrd="0" destOrd="0" presId="urn:microsoft.com/office/officeart/2005/8/layout/chevron2"/>
    <dgm:cxn modelId="{0D5BDD38-4AB9-4C32-8EC8-12FF1956AA12}" srcId="{96523DC2-F89A-4CD2-9481-33869C025C2E}" destId="{8BA27088-A0FB-48C5-B7D5-5D2D1B128E25}" srcOrd="0" destOrd="0" parTransId="{C65B000A-BE11-4AEB-8758-517F19AD0CBA}" sibTransId="{5AB25F00-5D79-4E67-8A02-D75BB5CADA1A}"/>
    <dgm:cxn modelId="{59CE3C4A-6E0B-4295-A572-4F88216C5A7E}" type="presOf" srcId="{96523DC2-F89A-4CD2-9481-33869C025C2E}" destId="{00359621-711B-47D6-9C1D-BDB793AEBF8C}" srcOrd="0" destOrd="0" presId="urn:microsoft.com/office/officeart/2005/8/layout/chevron2"/>
    <dgm:cxn modelId="{D2351365-46FD-45D4-9C3A-92C9E64B2C97}" srcId="{56CCE179-3FF0-4A0E-B03C-BB2B5DD58210}" destId="{E8CA18AE-CE19-4577-AF43-DA771DF33F20}" srcOrd="0" destOrd="0" parTransId="{2635833C-E966-4EF7-A40B-F6ECDE24CBA9}" sibTransId="{47F7516A-1627-45C2-B630-4417AF8558FD}"/>
    <dgm:cxn modelId="{2FB989C8-72D1-4E0A-917E-4B673F62D029}" srcId="{F48D3448-7F30-4B7F-8D72-D855C2C018CB}" destId="{5796E53D-A0BA-4057-8211-53B840C0ACE7}" srcOrd="0" destOrd="0" parTransId="{0476F19B-4135-442F-89F7-C0CAD99362F9}" sibTransId="{7D4CEBF1-B90B-4C5A-B193-E229C8B9865A}"/>
    <dgm:cxn modelId="{6ECEE666-3085-4F0F-AB60-0449FAF13462}" type="presOf" srcId="{8BA27088-A0FB-48C5-B7D5-5D2D1B128E25}" destId="{06874A14-D191-4E14-BA65-DA28206F5736}" srcOrd="0" destOrd="0" presId="urn:microsoft.com/office/officeart/2005/8/layout/chevron2"/>
    <dgm:cxn modelId="{8C28F258-0F1D-44BC-8829-7C79ECCFB453}" srcId="{763E66D5-ACB6-42A8-A336-BBFADC505467}" destId="{56CCE179-3FF0-4A0E-B03C-BB2B5DD58210}" srcOrd="0" destOrd="0" parTransId="{03B44630-76CD-4C63-8C4F-956ADDAF1793}" sibTransId="{E15843B2-8E74-4614-9B20-88C287CC65A0}"/>
    <dgm:cxn modelId="{2A4973F5-8014-44C7-8A35-D1EE2BA3D003}" srcId="{763E66D5-ACB6-42A8-A336-BBFADC505467}" destId="{F48D3448-7F30-4B7F-8D72-D855C2C018CB}" srcOrd="1" destOrd="0" parTransId="{73BD52DB-E82C-49F6-A24C-FA5D8D5A11D8}" sibTransId="{41029004-9F78-4EAE-B651-05AE99333401}"/>
    <dgm:cxn modelId="{CED7AAF3-3FB4-4BA3-9F0D-8E48823E2B69}" type="presOf" srcId="{F48D3448-7F30-4B7F-8D72-D855C2C018CB}" destId="{91AB514F-6D9C-4A9F-BC58-B40AB1CFA06E}" srcOrd="0" destOrd="0" presId="urn:microsoft.com/office/officeart/2005/8/layout/chevron2"/>
    <dgm:cxn modelId="{7949FCA9-DBBF-4DE7-8021-D9DA7D22E6E9}" type="presOf" srcId="{763E66D5-ACB6-42A8-A336-BBFADC505467}" destId="{BE45A97D-427E-4B3B-88A1-999696697249}" srcOrd="0" destOrd="0" presId="urn:microsoft.com/office/officeart/2005/8/layout/chevron2"/>
    <dgm:cxn modelId="{DF8FE602-A442-4434-829D-8E29DF15A858}" type="presOf" srcId="{5796E53D-A0BA-4057-8211-53B840C0ACE7}" destId="{92130478-C1A9-4FC7-8B71-6C1E082AD49A}" srcOrd="0" destOrd="0" presId="urn:microsoft.com/office/officeart/2005/8/layout/chevron2"/>
    <dgm:cxn modelId="{84E90F13-0564-433A-BA5A-0F5B68BDF82F}" type="presOf" srcId="{56CCE179-3FF0-4A0E-B03C-BB2B5DD58210}" destId="{3EEF1ACD-9DC1-43FB-A27F-F378528DDDB9}" srcOrd="0" destOrd="0" presId="urn:microsoft.com/office/officeart/2005/8/layout/chevron2"/>
    <dgm:cxn modelId="{8C2130AB-16B4-4A76-9EA8-6EFC88903E91}" srcId="{763E66D5-ACB6-42A8-A336-BBFADC505467}" destId="{96523DC2-F89A-4CD2-9481-33869C025C2E}" srcOrd="2" destOrd="0" parTransId="{3D36FEF5-CED6-42CC-A78D-A55622E2B97C}" sibTransId="{9DF68F2D-F2F7-4694-AB23-B6BF46649A6F}"/>
    <dgm:cxn modelId="{B6DE45EB-3866-465A-AF18-BAB8AF701528}" type="presParOf" srcId="{BE45A97D-427E-4B3B-88A1-999696697249}" destId="{9577FDBB-11B5-4EA7-AF08-AD6FFE0FF6D8}" srcOrd="0" destOrd="0" presId="urn:microsoft.com/office/officeart/2005/8/layout/chevron2"/>
    <dgm:cxn modelId="{C860DDB5-9B84-4968-A80F-FD057B11DE2D}" type="presParOf" srcId="{9577FDBB-11B5-4EA7-AF08-AD6FFE0FF6D8}" destId="{3EEF1ACD-9DC1-43FB-A27F-F378528DDDB9}" srcOrd="0" destOrd="0" presId="urn:microsoft.com/office/officeart/2005/8/layout/chevron2"/>
    <dgm:cxn modelId="{B58A3621-B154-4945-A72E-CBFFDC494014}" type="presParOf" srcId="{9577FDBB-11B5-4EA7-AF08-AD6FFE0FF6D8}" destId="{C596A975-6A2D-42CE-BD62-33EFC27C8C86}" srcOrd="1" destOrd="0" presId="urn:microsoft.com/office/officeart/2005/8/layout/chevron2"/>
    <dgm:cxn modelId="{D5DC0B80-C2A7-4FA2-A5EA-DC25251B7C62}" type="presParOf" srcId="{BE45A97D-427E-4B3B-88A1-999696697249}" destId="{3F495158-74C9-4EEB-AF7B-64419407C840}" srcOrd="1" destOrd="0" presId="urn:microsoft.com/office/officeart/2005/8/layout/chevron2"/>
    <dgm:cxn modelId="{F9B611AE-3331-437D-8519-15E0EB94E4A5}" type="presParOf" srcId="{BE45A97D-427E-4B3B-88A1-999696697249}" destId="{3CB8455E-0F3C-4F67-8578-C2105C4E00DF}" srcOrd="2" destOrd="0" presId="urn:microsoft.com/office/officeart/2005/8/layout/chevron2"/>
    <dgm:cxn modelId="{DE4AC76C-5940-41B6-8FBA-16D305E61BA0}" type="presParOf" srcId="{3CB8455E-0F3C-4F67-8578-C2105C4E00DF}" destId="{91AB514F-6D9C-4A9F-BC58-B40AB1CFA06E}" srcOrd="0" destOrd="0" presId="urn:microsoft.com/office/officeart/2005/8/layout/chevron2"/>
    <dgm:cxn modelId="{F613A542-38DF-45FC-BA93-26B7A09D4B73}" type="presParOf" srcId="{3CB8455E-0F3C-4F67-8578-C2105C4E00DF}" destId="{92130478-C1A9-4FC7-8B71-6C1E082AD49A}" srcOrd="1" destOrd="0" presId="urn:microsoft.com/office/officeart/2005/8/layout/chevron2"/>
    <dgm:cxn modelId="{051EC0FB-A30F-4FD5-9E61-BD018FDE4316}" type="presParOf" srcId="{BE45A97D-427E-4B3B-88A1-999696697249}" destId="{39ADC284-144F-4C59-9063-E941A5BF2D5C}" srcOrd="3" destOrd="0" presId="urn:microsoft.com/office/officeart/2005/8/layout/chevron2"/>
    <dgm:cxn modelId="{F1EC1577-29BE-4A5F-BC7E-347A7B5F2F84}" type="presParOf" srcId="{BE45A97D-427E-4B3B-88A1-999696697249}" destId="{3688EBB4-A70F-4CC2-9FFC-86503C960169}" srcOrd="4" destOrd="0" presId="urn:microsoft.com/office/officeart/2005/8/layout/chevron2"/>
    <dgm:cxn modelId="{49646A27-2A43-466C-B9A6-0FF50EB37C4E}" type="presParOf" srcId="{3688EBB4-A70F-4CC2-9FFC-86503C960169}" destId="{00359621-711B-47D6-9C1D-BDB793AEBF8C}" srcOrd="0" destOrd="0" presId="urn:microsoft.com/office/officeart/2005/8/layout/chevron2"/>
    <dgm:cxn modelId="{91DD4D15-9C96-4DA8-9BAE-721D34713C45}" type="presParOf" srcId="{3688EBB4-A70F-4CC2-9FFC-86503C960169}" destId="{06874A14-D191-4E14-BA65-DA28206F573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EF1ACD-9DC1-43FB-A27F-F378528DDDB9}">
      <dsp:nvSpPr>
        <dsp:cNvPr id="0" name=""/>
        <dsp:cNvSpPr/>
      </dsp:nvSpPr>
      <dsp:spPr>
        <a:xfrm rot="5400000">
          <a:off x="-253393" y="256438"/>
          <a:ext cx="1689287" cy="1182501"/>
        </a:xfrm>
        <a:prstGeom prst="chevron">
          <a:avLst/>
        </a:prstGeom>
        <a:solidFill>
          <a:schemeClr val="accent4">
            <a:hueOff val="0"/>
            <a:satOff val="0"/>
            <a:lumOff val="0"/>
            <a:alphaOff val="0"/>
          </a:schemeClr>
        </a:solidFill>
        <a:ln w="19525" cap="flat" cmpd="sng" algn="ctr">
          <a:solidFill>
            <a:schemeClr val="accent4">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0"/>
              <a:satOff val="0"/>
              <a:lumOff val="0"/>
              <a:alphaOff val="0"/>
              <a:shade val="60000"/>
              <a:satMod val="110000"/>
            </a:schemeClr>
          </a:contourClr>
        </a:sp3d>
      </dsp:spPr>
      <dsp:style>
        <a:lnRef idx="2">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STEP</a:t>
          </a:r>
          <a:r>
            <a:rPr kumimoji="1" lang="ja-JP" altLang="en-US" sz="2700" kern="1200" dirty="0" smtClean="0"/>
            <a:t>１</a:t>
          </a:r>
          <a:endParaRPr kumimoji="1" lang="ja-JP" altLang="en-US" sz="2700" kern="1200" dirty="0"/>
        </a:p>
      </dsp:txBody>
      <dsp:txXfrm rot="5400000">
        <a:off x="-253393" y="256438"/>
        <a:ext cx="1689287" cy="1182501"/>
      </dsp:txXfrm>
    </dsp:sp>
    <dsp:sp modelId="{C596A975-6A2D-42CE-BD62-33EFC27C8C86}">
      <dsp:nvSpPr>
        <dsp:cNvPr id="0" name=""/>
        <dsp:cNvSpPr/>
      </dsp:nvSpPr>
      <dsp:spPr>
        <a:xfrm rot="5400000">
          <a:off x="4157032" y="-2971485"/>
          <a:ext cx="1098036" cy="7047098"/>
        </a:xfrm>
        <a:prstGeom prst="round2SameRect">
          <a:avLst/>
        </a:prstGeom>
        <a:solidFill>
          <a:schemeClr val="lt1">
            <a:alpha val="90000"/>
            <a:hueOff val="0"/>
            <a:satOff val="0"/>
            <a:lumOff val="0"/>
            <a:alphaOff val="0"/>
          </a:schemeClr>
        </a:solidFill>
        <a:ln w="195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kumimoji="1" lang="ja-JP" altLang="en-US" sz="3600" kern="1200" dirty="0" smtClean="0"/>
            <a:t>駒場キャンパスの現状</a:t>
          </a:r>
          <a:endParaRPr kumimoji="1" lang="ja-JP" altLang="en-US" sz="3600" kern="1200" dirty="0"/>
        </a:p>
      </dsp:txBody>
      <dsp:txXfrm rot="5400000">
        <a:off x="4157032" y="-2971485"/>
        <a:ext cx="1098036" cy="7047098"/>
      </dsp:txXfrm>
    </dsp:sp>
    <dsp:sp modelId="{91AB514F-6D9C-4A9F-BC58-B40AB1CFA06E}">
      <dsp:nvSpPr>
        <dsp:cNvPr id="0" name=""/>
        <dsp:cNvSpPr/>
      </dsp:nvSpPr>
      <dsp:spPr>
        <a:xfrm rot="5400000">
          <a:off x="-253393" y="1752692"/>
          <a:ext cx="1689287" cy="1182501"/>
        </a:xfrm>
        <a:prstGeom prst="chevron">
          <a:avLst/>
        </a:prstGeom>
        <a:solidFill>
          <a:schemeClr val="accent4">
            <a:hueOff val="0"/>
            <a:satOff val="0"/>
            <a:lumOff val="0"/>
            <a:alphaOff val="0"/>
          </a:schemeClr>
        </a:solidFill>
        <a:ln w="19525" cap="flat" cmpd="sng" algn="ctr">
          <a:solidFill>
            <a:schemeClr val="accent4">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0"/>
              <a:satOff val="0"/>
              <a:lumOff val="0"/>
              <a:alphaOff val="0"/>
              <a:shade val="60000"/>
              <a:satMod val="110000"/>
            </a:schemeClr>
          </a:contourClr>
        </a:sp3d>
      </dsp:spPr>
      <dsp:style>
        <a:lnRef idx="2">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STEP</a:t>
          </a:r>
          <a:r>
            <a:rPr kumimoji="1" lang="ja-JP" altLang="en-US" sz="2700" kern="1200" dirty="0" smtClean="0"/>
            <a:t>２</a:t>
          </a:r>
          <a:endParaRPr kumimoji="1" lang="ja-JP" altLang="en-US" sz="2700" kern="1200" dirty="0"/>
        </a:p>
      </dsp:txBody>
      <dsp:txXfrm rot="5400000">
        <a:off x="-253393" y="1752692"/>
        <a:ext cx="1689287" cy="1182501"/>
      </dsp:txXfrm>
    </dsp:sp>
    <dsp:sp modelId="{92130478-C1A9-4FC7-8B71-6C1E082AD49A}">
      <dsp:nvSpPr>
        <dsp:cNvPr id="0" name=""/>
        <dsp:cNvSpPr/>
      </dsp:nvSpPr>
      <dsp:spPr>
        <a:xfrm rot="5400000">
          <a:off x="4157032" y="-1475231"/>
          <a:ext cx="1098036" cy="7047098"/>
        </a:xfrm>
        <a:prstGeom prst="round2SameRect">
          <a:avLst/>
        </a:prstGeom>
        <a:solidFill>
          <a:schemeClr val="lt1">
            <a:alpha val="90000"/>
            <a:hueOff val="0"/>
            <a:satOff val="0"/>
            <a:lumOff val="0"/>
            <a:alphaOff val="0"/>
          </a:schemeClr>
        </a:solidFill>
        <a:ln w="195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kumimoji="1" lang="ja-JP" altLang="en-US" sz="3300" kern="1200" smtClean="0"/>
            <a:t>関連する一般的学問的知識の講義</a:t>
          </a:r>
          <a:endParaRPr kumimoji="1" lang="ja-JP" altLang="en-US" sz="3300" kern="1200"/>
        </a:p>
      </dsp:txBody>
      <dsp:txXfrm rot="5400000">
        <a:off x="4157032" y="-1475231"/>
        <a:ext cx="1098036" cy="7047098"/>
      </dsp:txXfrm>
    </dsp:sp>
    <dsp:sp modelId="{00359621-711B-47D6-9C1D-BDB793AEBF8C}">
      <dsp:nvSpPr>
        <dsp:cNvPr id="0" name=""/>
        <dsp:cNvSpPr/>
      </dsp:nvSpPr>
      <dsp:spPr>
        <a:xfrm rot="5400000">
          <a:off x="-253393" y="3248947"/>
          <a:ext cx="1689287" cy="1182501"/>
        </a:xfrm>
        <a:prstGeom prst="chevron">
          <a:avLst/>
        </a:prstGeom>
        <a:solidFill>
          <a:schemeClr val="accent4">
            <a:hueOff val="0"/>
            <a:satOff val="0"/>
            <a:lumOff val="0"/>
            <a:alphaOff val="0"/>
          </a:schemeClr>
        </a:solidFill>
        <a:ln w="19525" cap="flat" cmpd="sng" algn="ctr">
          <a:solidFill>
            <a:schemeClr val="accent4">
              <a:hueOff val="0"/>
              <a:satOff val="0"/>
              <a:lumOff val="0"/>
              <a:alphaOff val="0"/>
            </a:schemeClr>
          </a:solid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4">
              <a:hueOff val="0"/>
              <a:satOff val="0"/>
              <a:lumOff val="0"/>
              <a:alphaOff val="0"/>
              <a:shade val="60000"/>
              <a:satMod val="110000"/>
            </a:schemeClr>
          </a:contourClr>
        </a:sp3d>
      </dsp:spPr>
      <dsp:style>
        <a:lnRef idx="2">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STEP</a:t>
          </a:r>
          <a:r>
            <a:rPr kumimoji="1" lang="ja-JP" altLang="en-US" sz="2700" kern="1200" dirty="0" smtClean="0"/>
            <a:t>３</a:t>
          </a:r>
          <a:endParaRPr kumimoji="1" lang="ja-JP" altLang="en-US" sz="2700" kern="1200" dirty="0"/>
        </a:p>
      </dsp:txBody>
      <dsp:txXfrm rot="5400000">
        <a:off x="-253393" y="3248947"/>
        <a:ext cx="1689287" cy="1182501"/>
      </dsp:txXfrm>
    </dsp:sp>
    <dsp:sp modelId="{06874A14-D191-4E14-BA65-DA28206F5736}">
      <dsp:nvSpPr>
        <dsp:cNvPr id="0" name=""/>
        <dsp:cNvSpPr/>
      </dsp:nvSpPr>
      <dsp:spPr>
        <a:xfrm rot="5400000">
          <a:off x="4157032" y="21023"/>
          <a:ext cx="1098036" cy="7047098"/>
        </a:xfrm>
        <a:prstGeom prst="round2SameRect">
          <a:avLst/>
        </a:prstGeom>
        <a:solidFill>
          <a:schemeClr val="lt1">
            <a:alpha val="90000"/>
            <a:hueOff val="0"/>
            <a:satOff val="0"/>
            <a:lumOff val="0"/>
            <a:alphaOff val="0"/>
          </a:schemeClr>
        </a:solidFill>
        <a:ln w="195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駒場キャンパスを題材にアウトプット</a:t>
          </a:r>
          <a:endParaRPr kumimoji="1" lang="ja-JP" altLang="en-US" sz="2800" kern="1200" dirty="0"/>
        </a:p>
      </dsp:txBody>
      <dsp:txXfrm rot="5400000">
        <a:off x="4157032" y="21023"/>
        <a:ext cx="1098036" cy="70470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BC620-82DA-482E-874D-7F94970E010E}" type="datetimeFigureOut">
              <a:rPr kumimoji="1" lang="ja-JP" altLang="en-US" smtClean="0"/>
              <a:pPr/>
              <a:t>2011/10/10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F8597-FB32-4199-B223-C2BF6C2DA79B}" type="slidenum">
              <a:rPr kumimoji="1" lang="ja-JP" altLang="en-US" smtClean="0"/>
              <a:pPr/>
              <a:t>&lt;#&gt;</a:t>
            </a:fld>
            <a:endParaRPr kumimoji="1" lang="ja-JP" altLang="en-US"/>
          </a:p>
        </p:txBody>
      </p:sp>
    </p:spTree>
    <p:extLst>
      <p:ext uri="{BB962C8B-B14F-4D97-AF65-F5344CB8AC3E}">
        <p14:creationId xmlns="" xmlns:p14="http://schemas.microsoft.com/office/powerpoint/2010/main" val="24531966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・挨拶</a:t>
            </a:r>
            <a:endParaRPr kumimoji="1" lang="en-US" altLang="ja-JP" dirty="0" smtClean="0"/>
          </a:p>
          <a:p>
            <a:endParaRPr kumimoji="1" lang="en-US" altLang="ja-JP" dirty="0" smtClean="0"/>
          </a:p>
          <a:p>
            <a:r>
              <a:rPr kumimoji="1" lang="ja-JP" altLang="en-US" dirty="0" smtClean="0"/>
              <a:t>これから主題科目講義「環境の世紀１７」のガイダンスをおこないます。</a:t>
            </a:r>
            <a:endParaRPr kumimoji="1" lang="en-US" altLang="ja-JP" dirty="0" smtClean="0"/>
          </a:p>
          <a:p>
            <a:r>
              <a:rPr kumimoji="1" lang="ja-JP" altLang="en-US" dirty="0" smtClean="0"/>
              <a:t>私は学生サークル環境三四郎の三木と申します。</a:t>
            </a:r>
            <a:endParaRPr kumimoji="1" lang="en-US" altLang="ja-JP" dirty="0" smtClean="0"/>
          </a:p>
          <a:p>
            <a:r>
              <a:rPr kumimoji="1" lang="ja-JP" altLang="en-US" dirty="0" smtClean="0"/>
              <a:t>よろしくお願いします。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・ガイダンスを終わります</a:t>
            </a:r>
            <a:endParaRPr kumimoji="1" lang="en-US" altLang="ja-JP" dirty="0" smtClean="0"/>
          </a:p>
          <a:p>
            <a:endParaRPr kumimoji="1" lang="en-US" altLang="ja-JP" dirty="0" smtClean="0"/>
          </a:p>
          <a:p>
            <a:r>
              <a:rPr kumimoji="1" lang="ja-JP" altLang="en-US" dirty="0" smtClean="0"/>
              <a:t>・それでは引き続き樹木の第１回目の授業に入りますが、</a:t>
            </a:r>
            <a:endParaRPr kumimoji="1" lang="en-US" altLang="ja-JP" dirty="0" smtClean="0"/>
          </a:p>
          <a:p>
            <a:r>
              <a:rPr kumimoji="1" lang="ja-JP" altLang="en-US" dirty="0" smtClean="0"/>
              <a:t>その前に授業中のメモの説明をします（そのまま</a:t>
            </a:r>
            <a:r>
              <a:rPr kumimoji="1" lang="ja-JP" altLang="en-US" dirty="0" smtClean="0"/>
              <a:t>説明＆配布）</a:t>
            </a:r>
            <a:endParaRPr kumimoji="1" lang="en-US" altLang="ja-JP" dirty="0" smtClean="0"/>
          </a:p>
          <a:p>
            <a:endParaRPr kumimoji="1" lang="en-US" altLang="ja-JP" dirty="0" smtClean="0"/>
          </a:p>
          <a:p>
            <a:r>
              <a:rPr kumimoji="1" lang="ja-JP" altLang="en-US" dirty="0" smtClean="0"/>
              <a:t>・メモ</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出席確認の代わりとする。のちのち使います。</a:t>
            </a:r>
            <a:r>
              <a:rPr kumimoji="1" lang="ja-JP" altLang="en-US" sz="1200" kern="1200" dirty="0" smtClean="0">
                <a:solidFill>
                  <a:schemeClr val="tx1"/>
                </a:solidFill>
                <a:latin typeface="+mn-lt"/>
                <a:ea typeface="+mn-ea"/>
                <a:cs typeface="+mn-cs"/>
              </a:rPr>
              <a:t>重要な紙です。</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箇条書き</a:t>
            </a:r>
            <a:r>
              <a:rPr kumimoji="1" lang="ja-JP" altLang="ja-JP" sz="1200" kern="1200" dirty="0" smtClean="0">
                <a:solidFill>
                  <a:schemeClr val="tx1"/>
                </a:solidFill>
                <a:latin typeface="+mn-lt"/>
                <a:ea typeface="+mn-ea"/>
                <a:cs typeface="+mn-cs"/>
              </a:rPr>
              <a:t>の感じに自由に書いてよい。</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授業中にどんどん書くこと。</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内容で</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まとめ</a:t>
            </a:r>
            <a:r>
              <a:rPr kumimoji="1" lang="ja-JP" altLang="ja-JP" sz="1200" kern="1200" dirty="0" smtClean="0">
                <a:solidFill>
                  <a:schemeClr val="tx1"/>
                </a:solidFill>
                <a:latin typeface="+mn-lt"/>
                <a:ea typeface="+mn-ea"/>
                <a:cs typeface="+mn-cs"/>
              </a:rPr>
              <a:t>を作るんですがよほど載せたくない人は言ってください。まとめは</a:t>
            </a:r>
            <a:r>
              <a:rPr kumimoji="1" lang="ja-JP" altLang="en-US" sz="1200" kern="1200" dirty="0" smtClean="0">
                <a:solidFill>
                  <a:schemeClr val="tx1"/>
                </a:solidFill>
                <a:latin typeface="+mn-lt"/>
                <a:ea typeface="+mn-ea"/>
                <a:cs typeface="+mn-cs"/>
              </a:rPr>
              <a:t>次週配布、</a:t>
            </a:r>
            <a:r>
              <a:rPr kumimoji="1" lang="ja-JP" altLang="ja-JP" sz="1200" kern="1200" dirty="0" smtClean="0">
                <a:solidFill>
                  <a:schemeClr val="tx1"/>
                </a:solidFill>
                <a:latin typeface="+mn-lt"/>
                <a:ea typeface="+mn-ea"/>
                <a:cs typeface="+mn-cs"/>
              </a:rPr>
              <a:t>ＨＰに載せ</a:t>
            </a:r>
            <a:r>
              <a:rPr kumimoji="1" lang="ja-JP" altLang="en-US" sz="1200" kern="1200" dirty="0" smtClean="0">
                <a:solidFill>
                  <a:schemeClr val="tx1"/>
                </a:solidFill>
                <a:latin typeface="+mn-lt"/>
                <a:ea typeface="+mn-ea"/>
                <a:cs typeface="+mn-cs"/>
              </a:rPr>
              <a:t>る予定</a:t>
            </a:r>
            <a:endParaRPr kumimoji="1" lang="en-US" altLang="ja-JP" dirty="0" smtClean="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10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講義の性格について説明します</a:t>
            </a:r>
            <a:endParaRPr kumimoji="1" lang="en-US" altLang="ja-JP" dirty="0" smtClean="0"/>
          </a:p>
          <a:p>
            <a:endParaRPr kumimoji="1" lang="en-US" altLang="ja-JP" dirty="0" smtClean="0"/>
          </a:p>
          <a:p>
            <a:r>
              <a:rPr kumimoji="1" lang="ja-JP" altLang="en-US" dirty="0" smtClean="0"/>
              <a:t>・</a:t>
            </a:r>
            <a:r>
              <a:rPr kumimoji="1" lang="ja-JP" altLang="en-US" dirty="0" smtClean="0"/>
              <a:t>パワポの</a:t>
            </a:r>
            <a:r>
              <a:rPr kumimoji="1" lang="ja-JP" altLang="en-US" dirty="0" smtClean="0"/>
              <a:t>内容</a:t>
            </a:r>
            <a:endParaRPr kumimoji="1" lang="en-US" altLang="ja-JP" dirty="0" smtClean="0"/>
          </a:p>
          <a:p>
            <a:endParaRPr kumimoji="1" lang="en-US" altLang="ja-JP" dirty="0" smtClean="0"/>
          </a:p>
          <a:p>
            <a:r>
              <a:rPr kumimoji="1" lang="ja-JP" altLang="en-US" dirty="0" smtClean="0"/>
              <a:t>・学生のみなさんと同じ学生が環境について疑問に思ったことや気になることを授業にしていく授業なので、</a:t>
            </a:r>
            <a:endParaRPr kumimoji="1" lang="en-US" altLang="ja-JP" dirty="0" smtClean="0"/>
          </a:p>
          <a:p>
            <a:r>
              <a:rPr kumimoji="1" lang="ja-JP" altLang="en-US" dirty="0" smtClean="0"/>
              <a:t>取り組みやすい授業になっている</a:t>
            </a:r>
            <a:endParaRPr kumimoji="1" lang="en-US" altLang="ja-JP" dirty="0" smtClean="0"/>
          </a:p>
          <a:p>
            <a:endParaRPr kumimoji="1" lang="en-US" altLang="ja-JP" dirty="0" smtClean="0"/>
          </a:p>
          <a:p>
            <a:r>
              <a:rPr kumimoji="1" lang="ja-JP" altLang="en-US" dirty="0" smtClean="0"/>
              <a:t>・学生がつくっているんだけれども責任</a:t>
            </a:r>
            <a:r>
              <a:rPr kumimoji="1" lang="ja-JP" altLang="en-US" dirty="0" smtClean="0"/>
              <a:t>教員のアドバイスを受けて計画された、ちゃんとした講義です</a:t>
            </a:r>
            <a:r>
              <a:rPr kumimoji="1" lang="ja-JP" altLang="en-US" dirty="0" smtClean="0"/>
              <a:t>。</a:t>
            </a:r>
            <a:endParaRPr kumimoji="1" lang="en-US" altLang="ja-JP" dirty="0" smtClean="0"/>
          </a:p>
          <a:p>
            <a:r>
              <a:rPr kumimoji="1" lang="ja-JP" altLang="en-US" smtClean="0"/>
              <a:t>合否は学生ではなく責任教員がつけます</a:t>
            </a:r>
            <a:endParaRPr kumimoji="1" lang="ja-JP" altLang="en-US" dirty="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・習ってきた「環境問題」はグローバルなもの、自分に直接関係してるとは感じにくいもの</a:t>
            </a:r>
            <a:endParaRPr kumimoji="1" lang="en-US" altLang="ja-JP" dirty="0" smtClean="0"/>
          </a:p>
          <a:p>
            <a:r>
              <a:rPr kumimoji="1" lang="ja-JP" altLang="en-US" dirty="0" smtClean="0"/>
              <a:t>が多かったのでは（もちろん自分が住んでる地域で環境問題を抱えているというケースもありうる）</a:t>
            </a:r>
            <a:endParaRPr kumimoji="1" lang="en-US" altLang="ja-JP" dirty="0" smtClean="0"/>
          </a:p>
          <a:p>
            <a:endParaRPr kumimoji="1" lang="en-US" altLang="ja-JP" dirty="0" smtClean="0"/>
          </a:p>
          <a:p>
            <a:r>
              <a:rPr kumimoji="1" lang="ja-JP" altLang="en-US" dirty="0" smtClean="0"/>
              <a:t>・自分の問題として環境を考えることで深く理解する</a:t>
            </a:r>
            <a:endParaRPr kumimoji="1" lang="en-US" altLang="ja-JP" dirty="0" smtClean="0"/>
          </a:p>
          <a:p>
            <a:r>
              <a:rPr kumimoji="1" lang="ja-JP" altLang="en-US" dirty="0" smtClean="0"/>
              <a:t>自分にとって身近な環境を見つめ直すことも</a:t>
            </a:r>
            <a:r>
              <a:rPr kumimoji="1" lang="en-US" altLang="ja-JP" dirty="0" smtClean="0"/>
              <a:t>『</a:t>
            </a:r>
            <a:r>
              <a:rPr kumimoji="1" lang="ja-JP" altLang="en-US" dirty="0" smtClean="0"/>
              <a:t>環境問題を考える</a:t>
            </a:r>
            <a:r>
              <a:rPr kumimoji="1" lang="en-US" altLang="ja-JP" dirty="0" smtClean="0"/>
              <a:t>』</a:t>
            </a:r>
            <a:r>
              <a:rPr kumimoji="1" lang="ja-JP" altLang="en-US" dirty="0" smtClean="0"/>
              <a:t>ということ！</a:t>
            </a:r>
            <a:endParaRPr kumimoji="1" lang="en-US" altLang="ja-JP" dirty="0" smtClean="0"/>
          </a:p>
          <a:p>
            <a:endParaRPr lang="en-US" altLang="ja-JP" dirty="0" smtClean="0"/>
          </a:p>
          <a:p>
            <a:r>
              <a:rPr lang="ja-JP" altLang="en-US" dirty="0" smtClean="0"/>
              <a:t>・駒場の１、２年生にとっての身近な環境として駒場キャンパスを設定</a:t>
            </a:r>
            <a:endParaRPr lang="en-US" altLang="ja-JP" dirty="0" smtClean="0"/>
          </a:p>
          <a:p>
            <a:endParaRPr lang="en-US" altLang="ja-JP" dirty="0" smtClean="0"/>
          </a:p>
          <a:p>
            <a:r>
              <a:rPr lang="ja-JP" altLang="en-US" dirty="0" smtClean="0"/>
              <a:t>・半年</a:t>
            </a:r>
            <a:r>
              <a:rPr lang="en-US" altLang="ja-JP" dirty="0" smtClean="0"/>
              <a:t>/</a:t>
            </a:r>
            <a:r>
              <a:rPr lang="ja-JP" altLang="en-US" dirty="0" smtClean="0"/>
              <a:t>１年半過ごしてきた駒場キャンパスを題材に、環境問題をもっと身近に</a:t>
            </a:r>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79F8597-FB32-4199-B223-C2BF6C2DA79B}" type="slidenum">
              <a:rPr kumimoji="1" lang="ja-JP" altLang="en-US" smtClean="0"/>
              <a:pPr/>
              <a:t>3</a:t>
            </a:fld>
            <a:endParaRPr kumimoji="1" lang="ja-JP" altLang="en-US"/>
          </a:p>
        </p:txBody>
      </p:sp>
    </p:spTree>
    <p:extLst>
      <p:ext uri="{BB962C8B-B14F-4D97-AF65-F5344CB8AC3E}">
        <p14:creationId xmlns="" xmlns:p14="http://schemas.microsoft.com/office/powerpoint/2010/main" val="212589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・駒場の環境はいろいろなものから構成されてますが（ごみ、音、建物）</a:t>
            </a:r>
            <a:endParaRPr kumimoji="1" lang="en-US" altLang="ja-JP" dirty="0" smtClean="0"/>
          </a:p>
          <a:p>
            <a:endParaRPr kumimoji="1" lang="en-US" altLang="ja-JP" dirty="0" smtClean="0"/>
          </a:p>
          <a:p>
            <a:r>
              <a:rPr kumimoji="1" lang="ja-JP" altLang="en-US" dirty="0" smtClean="0"/>
              <a:t>・今回は樹木と電気を切り口に環境を考える</a:t>
            </a:r>
            <a:endParaRPr kumimoji="1" lang="ja-JP" altLang="en-US" dirty="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・駒場</a:t>
            </a:r>
            <a:r>
              <a:rPr kumimoji="1" lang="ja-JP" altLang="en-US" dirty="0" smtClean="0"/>
              <a:t>キャンパスの樹木つまり都会の樹木で「環境問題」はピンとこないかもしれないが</a:t>
            </a:r>
            <a:endParaRPr kumimoji="1" lang="en-US" altLang="ja-JP" dirty="0" smtClean="0"/>
          </a:p>
          <a:p>
            <a:endParaRPr kumimoji="1" lang="en-US" altLang="ja-JP" dirty="0" smtClean="0"/>
          </a:p>
          <a:p>
            <a:r>
              <a:rPr kumimoji="1" lang="ja-JP" altLang="en-US" dirty="0" smtClean="0"/>
              <a:t>・カラスやスズメだけじゃなくいろんな鳥いますよね</a:t>
            </a:r>
            <a:endParaRPr kumimoji="1" lang="en-US" altLang="ja-JP" dirty="0" smtClean="0"/>
          </a:p>
          <a:p>
            <a:r>
              <a:rPr kumimoji="1" lang="ja-JP" altLang="en-US" dirty="0" smtClean="0"/>
              <a:t>夜になるとコウモリ飛ぶそうです</a:t>
            </a:r>
            <a:endParaRPr kumimoji="1" lang="en-US" altLang="ja-JP" dirty="0" smtClean="0"/>
          </a:p>
          <a:p>
            <a:endParaRPr kumimoji="1" lang="en-US" altLang="ja-JP" dirty="0" smtClean="0"/>
          </a:p>
          <a:p>
            <a:r>
              <a:rPr kumimoji="1" lang="ja-JP" altLang="en-US" dirty="0" smtClean="0"/>
              <a:t>・建物いっぱいたってるけど、樹がなければ夏もっと</a:t>
            </a:r>
            <a:r>
              <a:rPr kumimoji="1" lang="ja-JP" altLang="en-US" dirty="0" err="1" smtClean="0"/>
              <a:t>むわ</a:t>
            </a:r>
            <a:r>
              <a:rPr kumimoji="1" lang="ja-JP" altLang="en-US" dirty="0" smtClean="0"/>
              <a:t>～っとするかも</a:t>
            </a:r>
            <a:endParaRPr kumimoji="1" lang="en-US" altLang="ja-JP" dirty="0" smtClean="0"/>
          </a:p>
          <a:p>
            <a:r>
              <a:rPr kumimoji="1" lang="ja-JP" altLang="en-US" dirty="0" smtClean="0"/>
              <a:t>樹には体感温度下げる機能がある</a:t>
            </a:r>
            <a:endParaRPr kumimoji="1" lang="en-US" altLang="ja-JP" dirty="0" smtClean="0"/>
          </a:p>
          <a:p>
            <a:endParaRPr kumimoji="1" lang="en-US" altLang="ja-JP" dirty="0" smtClean="0"/>
          </a:p>
          <a:p>
            <a:r>
              <a:rPr kumimoji="1" lang="ja-JP" altLang="en-US" dirty="0" smtClean="0"/>
              <a:t>・樹なんてそこにあるだけと思うが実は　樹が生み出す景観が私たちの行動をコントロールしている一面がある</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・今年の夏の緊急節電なんか記憶に新しく</a:t>
            </a:r>
            <a:endParaRPr kumimoji="1" lang="en-US" altLang="ja-JP" dirty="0" smtClean="0"/>
          </a:p>
          <a:p>
            <a:endParaRPr kumimoji="1" lang="en-US" altLang="ja-JP" dirty="0" smtClean="0"/>
          </a:p>
          <a:p>
            <a:r>
              <a:rPr kumimoji="1" lang="ja-JP" altLang="en-US" dirty="0" smtClean="0"/>
              <a:t>・地域で地産地消、とか、スマートグリッドとか、送発電分離とか</a:t>
            </a:r>
            <a:endParaRPr kumimoji="1" lang="ja-JP" altLang="en-US" dirty="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・授業の</a:t>
            </a:r>
            <a:r>
              <a:rPr kumimoji="1" lang="ja-JP" altLang="en-US" dirty="0" smtClean="0"/>
              <a:t>流れの説明</a:t>
            </a:r>
            <a:endParaRPr kumimoji="1" lang="en-US" altLang="ja-JP" dirty="0" smtClean="0"/>
          </a:p>
          <a:p>
            <a:endParaRPr kumimoji="1" lang="en-US" altLang="ja-JP" dirty="0" smtClean="0"/>
          </a:p>
          <a:p>
            <a:r>
              <a:rPr kumimoji="1" lang="ja-JP" altLang="en-US" dirty="0" smtClean="0"/>
              <a:t>前半７回樹木と後半</a:t>
            </a:r>
            <a:r>
              <a:rPr kumimoji="1" lang="en-US" altLang="ja-JP" dirty="0" smtClean="0"/>
              <a:t>6</a:t>
            </a:r>
            <a:r>
              <a:rPr kumimoji="1" lang="ja-JP" altLang="en-US" dirty="0" smtClean="0"/>
              <a:t>回電気</a:t>
            </a:r>
            <a:r>
              <a:rPr kumimoji="1" lang="ja-JP" altLang="en-US" dirty="0" smtClean="0"/>
              <a:t>でそれぞれ</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駒場キャンパスの現状１回</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関連する一般的学問的知識の講義　各分野の専門家の方　　４、５回</a:t>
            </a:r>
            <a:endParaRPr kumimoji="1" lang="en-US" altLang="ja-JP" dirty="0" smtClean="0"/>
          </a:p>
          <a:p>
            <a:pPr lvl="0"/>
            <a:r>
              <a:rPr kumimoji="1" lang="ja-JP" altLang="en-US" dirty="0" smtClean="0"/>
              <a:t>駒場キャンパスを題材にグループワークなどでアウトプット１、２回</a:t>
            </a:r>
            <a:endParaRPr kumimoji="1" lang="en-US" altLang="ja-JP" dirty="0" smtClean="0"/>
          </a:p>
          <a:p>
            <a:pPr lvl="0"/>
            <a:endParaRPr kumimoji="1" lang="en-US" altLang="ja-JP" dirty="0" smtClean="0"/>
          </a:p>
          <a:p>
            <a:pPr lvl="0"/>
            <a:r>
              <a:rPr kumimoji="1" lang="ja-JP" altLang="en-US" dirty="0" smtClean="0"/>
              <a:t>・駒場キャンパスのことだけ習うんじゃなくて、習うのはもっと一般的な学問的知識や考え方</a:t>
            </a:r>
            <a:endParaRPr kumimoji="1" lang="en-US" altLang="ja-JP" dirty="0" smtClean="0"/>
          </a:p>
          <a:p>
            <a:pPr lvl="0"/>
            <a:r>
              <a:rPr kumimoji="1" lang="ja-JP" altLang="en-US" dirty="0" smtClean="0"/>
              <a:t>受講生自身が駒場キャンパスを題材に考える</a:t>
            </a:r>
            <a:endParaRPr kumimoji="1" lang="en-US" altLang="ja-JP" dirty="0" smtClean="0"/>
          </a:p>
          <a:p>
            <a:pPr lvl="0"/>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・では細かく授業の日程を見ていきます。スライドのようになっています</a:t>
            </a:r>
            <a:endParaRPr kumimoji="1" lang="en-US" altLang="ja-JP" dirty="0" smtClean="0"/>
          </a:p>
          <a:p>
            <a:endParaRPr kumimoji="1" lang="en-US" altLang="ja-JP" dirty="0" smtClean="0"/>
          </a:p>
          <a:p>
            <a:r>
              <a:rPr kumimoji="1" lang="ja-JP" altLang="en-US" dirty="0" smtClean="0"/>
              <a:t>・樹木でいえば</a:t>
            </a:r>
            <a:r>
              <a:rPr kumimoji="1" lang="en-US" altLang="ja-JP" dirty="0" smtClean="0"/>
              <a:t>STEP</a:t>
            </a:r>
            <a:r>
              <a:rPr kumimoji="1" lang="ja-JP" altLang="en-US" dirty="0" smtClean="0"/>
              <a:t>１が第１、２回</a:t>
            </a:r>
            <a:r>
              <a:rPr kumimoji="1" lang="en-US" altLang="ja-JP" dirty="0" smtClean="0"/>
              <a:t>……</a:t>
            </a:r>
          </a:p>
          <a:p>
            <a:endParaRPr kumimoji="1" lang="en-US" altLang="ja-JP" dirty="0" smtClean="0"/>
          </a:p>
          <a:p>
            <a:r>
              <a:rPr kumimoji="1" lang="ja-JP" altLang="en-US" dirty="0" smtClean="0"/>
              <a:t>・毎週違う先生　東大の工学部や農学部や教養学部の先生など</a:t>
            </a:r>
            <a:endParaRPr kumimoji="1" lang="en-US" altLang="ja-JP" dirty="0" smtClean="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・授業全体の注意事項に</a:t>
            </a:r>
            <a:r>
              <a:rPr kumimoji="1" lang="ja-JP" altLang="en-US" dirty="0" smtClean="0"/>
              <a:t>ついて説明</a:t>
            </a:r>
            <a:endParaRPr kumimoji="1" lang="en-US" altLang="ja-JP" dirty="0" smtClean="0"/>
          </a:p>
          <a:p>
            <a:endParaRPr kumimoji="1" lang="en-US" altLang="ja-JP" dirty="0" smtClean="0"/>
          </a:p>
          <a:p>
            <a:r>
              <a:rPr kumimoji="1" lang="ja-JP" altLang="en-US" dirty="0" smtClean="0"/>
              <a:t>・アウトプットのグループワークと、そのために講義を聞くのが前提なので出席が大事</a:t>
            </a:r>
            <a:endParaRPr kumimoji="1" lang="en-US" altLang="ja-JP" dirty="0" smtClean="0"/>
          </a:p>
          <a:p>
            <a:endParaRPr kumimoji="1" lang="en-US" altLang="ja-JP" dirty="0" smtClean="0"/>
          </a:p>
          <a:p>
            <a:r>
              <a:rPr kumimoji="1" lang="ja-JP" altLang="en-US" dirty="0" smtClean="0"/>
              <a:t>・出席の確認として授業中の簡単なメモを提出してもらいます</a:t>
            </a:r>
            <a:endParaRPr kumimoji="1" lang="en-US" altLang="ja-JP" dirty="0" smtClean="0"/>
          </a:p>
          <a:p>
            <a:endParaRPr kumimoji="1" lang="en-US" altLang="ja-JP" dirty="0" smtClean="0"/>
          </a:p>
          <a:p>
            <a:r>
              <a:rPr kumimoji="1" lang="ja-JP" altLang="en-US" dirty="0" smtClean="0"/>
              <a:t>・授業で取り組んだことをまとめるような小レポートを課します</a:t>
            </a:r>
            <a:endParaRPr kumimoji="1" lang="ja-JP" altLang="en-US" dirty="0"/>
          </a:p>
        </p:txBody>
      </p:sp>
      <p:sp>
        <p:nvSpPr>
          <p:cNvPr id="4" name="スライド番号プレースホルダ 3"/>
          <p:cNvSpPr>
            <a:spLocks noGrp="1"/>
          </p:cNvSpPr>
          <p:nvPr>
            <p:ph type="sldNum" sz="quarter" idx="10"/>
          </p:nvPr>
        </p:nvSpPr>
        <p:spPr/>
        <p:txBody>
          <a:bodyPr/>
          <a:lstStyle/>
          <a:p>
            <a:fld id="{179F8597-FB32-4199-B223-C2BF6C2DA79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5" name="日付プレースホルダ 24"/>
          <p:cNvSpPr>
            <a:spLocks noGrp="1"/>
          </p:cNvSpPr>
          <p:nvPr>
            <p:ph type="dt" sz="half" idx="10"/>
          </p:nvPr>
        </p:nvSpPr>
        <p:spPr>
          <a:xfrm>
            <a:off x="0" y="0"/>
            <a:ext cx="2134800" cy="360000"/>
          </a:xfrm>
        </p:spPr>
        <p:txBody>
          <a:bodyPr/>
          <a:lstStyle/>
          <a:p>
            <a:fld id="{57F6D7F4-4F5A-4E1F-B9FE-61294A6D3138}" type="datetimeFigureOut">
              <a:rPr kumimoji="1" lang="ja-JP" altLang="en-US" smtClean="0"/>
              <a:pPr/>
              <a:t>2011/10/10</a:t>
            </a:fld>
            <a:endParaRPr kumimoji="1" lang="ja-JP" altLang="en-US"/>
          </a:p>
        </p:txBody>
      </p:sp>
      <p:sp>
        <p:nvSpPr>
          <p:cNvPr id="4" name="フッター プレースホルダ 3"/>
          <p:cNvSpPr>
            <a:spLocks noGrp="1"/>
          </p:cNvSpPr>
          <p:nvPr>
            <p:ph type="ftr" sz="quarter" idx="11"/>
          </p:nvPr>
        </p:nvSpPr>
        <p:spPr>
          <a:xfrm>
            <a:off x="2199600" y="0"/>
            <a:ext cx="4500000" cy="360000"/>
          </a:xfrm>
        </p:spPr>
        <p:txBody>
          <a:bodyPr/>
          <a:lstStyle/>
          <a:p>
            <a:endParaRPr kumimoji="1" lang="ja-JP" altLang="en-US"/>
          </a:p>
        </p:txBody>
      </p:sp>
      <p:sp>
        <p:nvSpPr>
          <p:cNvPr id="28" name="スライド番号プレースホルダ 27"/>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 30"/>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32" name="フッター プレースホルダ 31"/>
          <p:cNvSpPr>
            <a:spLocks noGrp="1"/>
          </p:cNvSpPr>
          <p:nvPr>
            <p:ph type="ftr" sz="quarter" idx="11"/>
          </p:nvPr>
        </p:nvSpPr>
        <p:spPr>
          <a:xfrm>
            <a:off x="2199600" y="0"/>
            <a:ext cx="4500000" cy="361347"/>
          </a:xfrm>
        </p:spPr>
        <p:txBody>
          <a:bodyPr/>
          <a:lstStyle/>
          <a:p>
            <a:endParaRPr kumimoji="1" lang="ja-JP" altLang="en-US"/>
          </a:p>
        </p:txBody>
      </p:sp>
      <p:sp>
        <p:nvSpPr>
          <p:cNvPr id="33" name="スライド番号プレースホルダ 32"/>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 23"/>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25" name="フッター プレースホルダ 24"/>
          <p:cNvSpPr>
            <a:spLocks noGrp="1"/>
          </p:cNvSpPr>
          <p:nvPr>
            <p:ph type="ftr" sz="quarter" idx="11"/>
          </p:nvPr>
        </p:nvSpPr>
        <p:spPr>
          <a:xfrm>
            <a:off x="2199600" y="0"/>
            <a:ext cx="4500000" cy="361347"/>
          </a:xfrm>
        </p:spPr>
        <p:txBody>
          <a:bodyPr/>
          <a:lstStyle/>
          <a:p>
            <a:endParaRPr kumimoji="1" lang="ja-JP" altLang="en-US"/>
          </a:p>
        </p:txBody>
      </p:sp>
      <p:sp>
        <p:nvSpPr>
          <p:cNvPr id="26" name="スライド番号プレースホルダ 25"/>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428596" y="1614477"/>
            <a:ext cx="8229600" cy="4687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5" name="フッター プレースホルダ 4"/>
          <p:cNvSpPr>
            <a:spLocks noGrp="1"/>
          </p:cNvSpPr>
          <p:nvPr>
            <p:ph type="ftr" sz="quarter" idx="11"/>
          </p:nvPr>
        </p:nvSpPr>
        <p:spPr>
          <a:xfrm>
            <a:off x="2199599" y="0"/>
            <a:ext cx="4500000" cy="360000"/>
          </a:xfrm>
        </p:spPr>
        <p:txBody>
          <a:bodyPr/>
          <a:lstStyle/>
          <a:p>
            <a:endParaRPr kumimoji="1" lang="ja-JP" altLang="en-US"/>
          </a:p>
        </p:txBody>
      </p:sp>
      <p:sp>
        <p:nvSpPr>
          <p:cNvPr id="6" name="スライド番号プレースホルダ 5"/>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5" name="フッター プレースホルダ 4"/>
          <p:cNvSpPr>
            <a:spLocks noGrp="1"/>
          </p:cNvSpPr>
          <p:nvPr>
            <p:ph type="ftr" sz="quarter" idx="11"/>
          </p:nvPr>
        </p:nvSpPr>
        <p:spPr>
          <a:xfrm>
            <a:off x="2199600" y="0"/>
            <a:ext cx="4500000" cy="360000"/>
          </a:xfrm>
        </p:spPr>
        <p:txBody>
          <a:bodyPr/>
          <a:lstStyle/>
          <a:p>
            <a:endParaRPr kumimoji="1" lang="ja-JP" altLang="en-US"/>
          </a:p>
        </p:txBody>
      </p:sp>
      <p:sp>
        <p:nvSpPr>
          <p:cNvPr id="6" name="スライド番号プレースホルダ 5"/>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0" y="0"/>
            <a:ext cx="2134800" cy="360000"/>
          </a:xfrm>
        </p:spPr>
        <p:txBody>
          <a:bodyPr/>
          <a:lstStyle/>
          <a:p>
            <a:fld id="{57F6D7F4-4F5A-4E1F-B9FE-61294A6D3138}" type="datetimeFigureOut">
              <a:rPr kumimoji="1" lang="ja-JP" altLang="en-US" smtClean="0"/>
              <a:pPr/>
              <a:t>2011/10/10</a:t>
            </a:fld>
            <a:endParaRPr kumimoji="1" lang="ja-JP" altLang="en-US"/>
          </a:p>
        </p:txBody>
      </p:sp>
      <p:sp>
        <p:nvSpPr>
          <p:cNvPr id="6" name="フッター プレースホルダ 5"/>
          <p:cNvSpPr>
            <a:spLocks noGrp="1"/>
          </p:cNvSpPr>
          <p:nvPr>
            <p:ph type="ftr" sz="quarter" idx="11"/>
          </p:nvPr>
        </p:nvSpPr>
        <p:spPr>
          <a:xfrm>
            <a:off x="2199600" y="0"/>
            <a:ext cx="4500000" cy="360000"/>
          </a:xfrm>
        </p:spPr>
        <p:txBody>
          <a:bodyPr/>
          <a:lstStyle/>
          <a:p>
            <a:endParaRPr kumimoji="1" lang="ja-JP" altLang="en-US"/>
          </a:p>
        </p:txBody>
      </p:sp>
      <p:sp>
        <p:nvSpPr>
          <p:cNvPr id="7" name="スライド番号プレースホルダ 6"/>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0" y="0"/>
            <a:ext cx="2134800" cy="360000"/>
          </a:xfrm>
        </p:spPr>
        <p:txBody>
          <a:bodyPr/>
          <a:lstStyle/>
          <a:p>
            <a:fld id="{57F6D7F4-4F5A-4E1F-B9FE-61294A6D3138}" type="datetimeFigureOut">
              <a:rPr kumimoji="1" lang="ja-JP" altLang="en-US" smtClean="0"/>
              <a:pPr/>
              <a:t>2011/10/10</a:t>
            </a:fld>
            <a:endParaRPr kumimoji="1" lang="ja-JP" altLang="en-US"/>
          </a:p>
        </p:txBody>
      </p:sp>
      <p:sp>
        <p:nvSpPr>
          <p:cNvPr id="8" name="フッター プレースホルダ 7"/>
          <p:cNvSpPr>
            <a:spLocks noGrp="1"/>
          </p:cNvSpPr>
          <p:nvPr>
            <p:ph type="ftr" sz="quarter" idx="11"/>
          </p:nvPr>
        </p:nvSpPr>
        <p:spPr>
          <a:xfrm>
            <a:off x="2199600" y="0"/>
            <a:ext cx="4500000" cy="360000"/>
          </a:xfrm>
        </p:spPr>
        <p:txBody>
          <a:bodyPr/>
          <a:lstStyle/>
          <a:p>
            <a:endParaRPr kumimoji="1" lang="ja-JP" altLang="en-US"/>
          </a:p>
        </p:txBody>
      </p:sp>
      <p:sp>
        <p:nvSpPr>
          <p:cNvPr id="9" name="スライド番号プレースホルダ 8"/>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4" name="フッター プレースホルダ 3"/>
          <p:cNvSpPr>
            <a:spLocks noGrp="1"/>
          </p:cNvSpPr>
          <p:nvPr>
            <p:ph type="ftr" sz="quarter" idx="11"/>
          </p:nvPr>
        </p:nvSpPr>
        <p:spPr>
          <a:xfrm>
            <a:off x="2199600" y="0"/>
            <a:ext cx="4500000" cy="360000"/>
          </a:xfrm>
        </p:spPr>
        <p:txBody>
          <a:bodyPr/>
          <a:lstStyle/>
          <a:p>
            <a:endParaRPr kumimoji="1" lang="ja-JP" altLang="en-US"/>
          </a:p>
        </p:txBody>
      </p:sp>
      <p:sp>
        <p:nvSpPr>
          <p:cNvPr id="5" name="スライド番号プレースホルダ 4"/>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3" name="フッター プレースホルダ 2"/>
          <p:cNvSpPr>
            <a:spLocks noGrp="1"/>
          </p:cNvSpPr>
          <p:nvPr>
            <p:ph type="ftr" sz="quarter" idx="11"/>
          </p:nvPr>
        </p:nvSpPr>
        <p:spPr>
          <a:xfrm>
            <a:off x="2199600" y="0"/>
            <a:ext cx="4500000" cy="360000"/>
          </a:xfrm>
        </p:spPr>
        <p:txBody>
          <a:bodyPr/>
          <a:lstStyle/>
          <a:p>
            <a:endParaRPr kumimoji="1" lang="ja-JP" altLang="en-US"/>
          </a:p>
        </p:txBody>
      </p:sp>
      <p:sp>
        <p:nvSpPr>
          <p:cNvPr id="4" name="スライド番号プレースホルダ 3"/>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0" y="0"/>
            <a:ext cx="2133600" cy="360000"/>
          </a:xfrm>
        </p:spPr>
        <p:txBody>
          <a:bodyPr/>
          <a:lstStyle/>
          <a:p>
            <a:fld id="{57F6D7F4-4F5A-4E1F-B9FE-61294A6D3138}" type="datetimeFigureOut">
              <a:rPr kumimoji="1" lang="ja-JP" altLang="en-US" smtClean="0"/>
              <a:pPr/>
              <a:t>2011/10/10</a:t>
            </a:fld>
            <a:endParaRPr kumimoji="1" lang="ja-JP" altLang="en-US"/>
          </a:p>
        </p:txBody>
      </p:sp>
      <p:sp>
        <p:nvSpPr>
          <p:cNvPr id="7" name="スライド番号プレースホルダ 6"/>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
        <p:nvSpPr>
          <p:cNvPr id="10" name="フッター プレースホルダ 9"/>
          <p:cNvSpPr>
            <a:spLocks noGrp="1"/>
          </p:cNvSpPr>
          <p:nvPr>
            <p:ph type="ftr" sz="quarter" idx="11"/>
          </p:nvPr>
        </p:nvSpPr>
        <p:spPr>
          <a:xfrm>
            <a:off x="2199599" y="0"/>
            <a:ext cx="4500000" cy="36000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0" y="0"/>
            <a:ext cx="2134800" cy="360000"/>
          </a:xfrm>
        </p:spPr>
        <p:txBody>
          <a:bodyPr/>
          <a:lstStyle/>
          <a:p>
            <a:fld id="{57F6D7F4-4F5A-4E1F-B9FE-61294A6D3138}" type="datetimeFigureOut">
              <a:rPr kumimoji="1" lang="ja-JP" altLang="en-US" smtClean="0"/>
              <a:pPr/>
              <a:t>2011/10/10</a:t>
            </a:fld>
            <a:endParaRPr kumimoji="1" lang="ja-JP" altLang="en-US"/>
          </a:p>
        </p:txBody>
      </p:sp>
      <p:sp>
        <p:nvSpPr>
          <p:cNvPr id="6" name="フッター プレースホルダ 5"/>
          <p:cNvSpPr>
            <a:spLocks noGrp="1"/>
          </p:cNvSpPr>
          <p:nvPr>
            <p:ph type="ftr" sz="quarter" idx="11"/>
          </p:nvPr>
        </p:nvSpPr>
        <p:spPr>
          <a:xfrm>
            <a:off x="2199600" y="0"/>
            <a:ext cx="4500000" cy="361347"/>
          </a:xfrm>
        </p:spPr>
        <p:txBody>
          <a:bodyPr/>
          <a:lstStyle/>
          <a:p>
            <a:endParaRPr kumimoji="1" lang="ja-JP" altLang="en-US"/>
          </a:p>
        </p:txBody>
      </p:sp>
      <p:sp>
        <p:nvSpPr>
          <p:cNvPr id="7" name="スライド番号プレースホルダ 6"/>
          <p:cNvSpPr>
            <a:spLocks noGrp="1"/>
          </p:cNvSpPr>
          <p:nvPr>
            <p:ph type="sldNum" sz="quarter" idx="12"/>
          </p:nvPr>
        </p:nvSpPr>
        <p:spPr>
          <a:xfrm>
            <a:off x="7714800" y="0"/>
            <a:ext cx="1429200" cy="360000"/>
          </a:xfrm>
        </p:spPr>
        <p:txBody>
          <a:bodyPr/>
          <a:lstStyle>
            <a:lvl1pPr algn="ctr">
              <a:defRPr/>
            </a:lvl1pPr>
          </a:lstStyle>
          <a:p>
            <a:fld id="{C0825D9B-8AE8-4E05-926C-06919900624E}"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57F6D7F4-4F5A-4E1F-B9FE-61294A6D3138}" type="datetimeFigureOut">
              <a:rPr kumimoji="1" lang="ja-JP" altLang="en-US" smtClean="0"/>
              <a:pPr/>
              <a:t>2011/10/10</a:t>
            </a:fld>
            <a:endParaRPr kumimoji="1" lang="ja-JP" altLang="en-US"/>
          </a:p>
        </p:txBody>
      </p:sp>
      <p:sp>
        <p:nvSpPr>
          <p:cNvPr id="10" name="フッター プレースホルダ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C0825D9B-8AE8-4E05-926C-06919900624E}" type="slidenum">
              <a:rPr kumimoji="1" lang="ja-JP" altLang="en-US" smtClean="0"/>
              <a:pPr/>
              <a:t>&lt;#&gt;</a:t>
            </a:fld>
            <a:endParaRPr kumimoji="1" lang="ja-JP" altLang="en-US"/>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userDrawn="1"/>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userDrawn="1"/>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userDrawn="1"/>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userDrawn="1"/>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userDrawn="1"/>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userDrawn="1"/>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userDrawn="1"/>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環境の世紀</a:t>
            </a:r>
            <a:r>
              <a:rPr lang="ja-JP" altLang="en-US" dirty="0" smtClean="0"/>
              <a:t>１７</a:t>
            </a:r>
            <a:r>
              <a:rPr lang="en-US" altLang="ja-JP" dirty="0" smtClean="0"/>
              <a:t/>
            </a:r>
            <a:br>
              <a:rPr lang="en-US" altLang="ja-JP" dirty="0" smtClean="0"/>
            </a:br>
            <a:r>
              <a:rPr lang="ja-JP" altLang="en-US" dirty="0" smtClean="0"/>
              <a:t>ガイダンス</a:t>
            </a:r>
            <a:endParaRPr kumimoji="1" lang="ja-JP" altLang="en-US" dirty="0"/>
          </a:p>
        </p:txBody>
      </p:sp>
      <p:sp>
        <p:nvSpPr>
          <p:cNvPr id="3" name="サブタイトル 2"/>
          <p:cNvSpPr>
            <a:spLocks noGrp="1"/>
          </p:cNvSpPr>
          <p:nvPr>
            <p:ph type="subTitle" idx="1"/>
          </p:nvPr>
        </p:nvSpPr>
        <p:spPr/>
        <p:txBody>
          <a:bodyPr>
            <a:normAutofit fontScale="92500" lnSpcReduction="20000"/>
          </a:bodyPr>
          <a:lstStyle/>
          <a:p>
            <a:r>
              <a:rPr kumimoji="1" lang="ja-JP" altLang="en-US" dirty="0" smtClean="0"/>
              <a:t>平成</a:t>
            </a:r>
            <a:r>
              <a:rPr lang="ja-JP" altLang="en-US" dirty="0" smtClean="0"/>
              <a:t>２３年度冬学期主題科目</a:t>
            </a:r>
            <a:endParaRPr lang="en-US" altLang="ja-JP" dirty="0" smtClean="0"/>
          </a:p>
          <a:p>
            <a:r>
              <a:rPr kumimoji="1" lang="ja-JP" altLang="en-US" dirty="0" smtClean="0"/>
              <a:t>全学自由研究ゼミナール</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2276872"/>
            <a:ext cx="7772400" cy="1362075"/>
          </a:xfrm>
        </p:spPr>
        <p:txBody>
          <a:bodyPr/>
          <a:lstStyle/>
          <a:p>
            <a:r>
              <a:rPr kumimoji="1" lang="en-US" altLang="ja-JP" dirty="0" smtClean="0"/>
              <a:t/>
            </a:r>
            <a:br>
              <a:rPr kumimoji="1" lang="en-US" altLang="ja-JP" dirty="0" smtClean="0"/>
            </a:br>
            <a:r>
              <a:rPr kumimoji="1" lang="ja-JP" altLang="en-US" dirty="0" smtClean="0"/>
              <a:t>ガイダンス終</a:t>
            </a:r>
            <a:endParaRPr kumimoji="1" lang="ja-JP" altLang="en-US" dirty="0"/>
          </a:p>
        </p:txBody>
      </p:sp>
      <p:sp>
        <p:nvSpPr>
          <p:cNvPr id="3" name="テキスト プレースホルダ 2"/>
          <p:cNvSpPr>
            <a:spLocks noGrp="1"/>
          </p:cNvSpPr>
          <p:nvPr>
            <p:ph type="body" idx="1"/>
          </p:nvPr>
        </p:nvSpPr>
        <p:spPr>
          <a:xfrm>
            <a:off x="611560" y="2420888"/>
            <a:ext cx="7772400" cy="576064"/>
          </a:xfrm>
        </p:spPr>
        <p:txBody>
          <a:bodyPr/>
          <a:lstStyle/>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kumimoji="1" lang="ja-JP" altLang="en-US" dirty="0" smtClean="0"/>
              <a:t>環境の世紀１７</a:t>
            </a:r>
            <a:r>
              <a:rPr kumimoji="1" lang="en-US" altLang="ja-JP" dirty="0" smtClean="0"/>
              <a:t>】</a:t>
            </a:r>
            <a:r>
              <a:rPr lang="ja-JP" altLang="en-US" dirty="0" smtClean="0"/>
              <a:t>とは</a:t>
            </a:r>
            <a:r>
              <a:rPr kumimoji="1" lang="ja-JP" altLang="en-US" dirty="0" smtClean="0"/>
              <a:t>　</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東京大学環境サークル</a:t>
            </a:r>
            <a:r>
              <a:rPr lang="en-US" altLang="ja-JP" dirty="0" smtClean="0"/>
              <a:t>『</a:t>
            </a:r>
            <a:r>
              <a:rPr lang="ja-JP" altLang="en-US" dirty="0" smtClean="0"/>
              <a:t>環境三四郎</a:t>
            </a:r>
            <a:r>
              <a:rPr lang="en-US" altLang="ja-JP" dirty="0" smtClean="0"/>
              <a:t>』</a:t>
            </a:r>
            <a:r>
              <a:rPr lang="ja-JP" altLang="en-US" dirty="0" smtClean="0"/>
              <a:t>が</a:t>
            </a:r>
            <a:r>
              <a:rPr lang="en-US" altLang="ja-JP" dirty="0" smtClean="0"/>
              <a:t/>
            </a:r>
            <a:br>
              <a:rPr lang="en-US" altLang="ja-JP" dirty="0" smtClean="0"/>
            </a:br>
            <a:r>
              <a:rPr lang="ja-JP" altLang="en-US" dirty="0" smtClean="0"/>
              <a:t>企画・運営</a:t>
            </a:r>
            <a:r>
              <a:rPr lang="en-US" altLang="ja-JP" dirty="0" smtClean="0"/>
              <a:t/>
            </a:r>
            <a:br>
              <a:rPr lang="en-US" altLang="ja-JP" dirty="0" smtClean="0"/>
            </a:br>
            <a:r>
              <a:rPr lang="ja-JP" altLang="en-US" dirty="0" smtClean="0"/>
              <a:t>　　　</a:t>
            </a:r>
            <a:r>
              <a:rPr lang="en-US" altLang="ja-JP" dirty="0" smtClean="0"/>
              <a:t>…</a:t>
            </a:r>
            <a:r>
              <a:rPr lang="ja-JP" altLang="en-US" dirty="0" smtClean="0"/>
              <a:t>今年で１７回目なので</a:t>
            </a:r>
            <a:r>
              <a:rPr lang="en-US" altLang="ja-JP" dirty="0" smtClean="0"/>
              <a:t/>
            </a:r>
            <a:br>
              <a:rPr lang="en-US" altLang="ja-JP" dirty="0" smtClean="0"/>
            </a:br>
            <a:r>
              <a:rPr lang="ja-JP" altLang="en-US" dirty="0" smtClean="0"/>
              <a:t>　　　　</a:t>
            </a:r>
            <a:r>
              <a:rPr lang="en-US" altLang="ja-JP" dirty="0" smtClean="0"/>
              <a:t>【</a:t>
            </a:r>
            <a:r>
              <a:rPr lang="ja-JP" altLang="en-US" dirty="0" smtClean="0"/>
              <a:t>環境の世紀“１７”</a:t>
            </a:r>
            <a:r>
              <a:rPr lang="en-US" altLang="ja-JP" dirty="0" smtClean="0"/>
              <a:t>】</a:t>
            </a:r>
          </a:p>
          <a:p>
            <a:endParaRPr kumimoji="1" lang="en-US" altLang="ja-JP" dirty="0" smtClean="0"/>
          </a:p>
          <a:p>
            <a:r>
              <a:rPr lang="ja-JP" altLang="en-US" dirty="0" smtClean="0"/>
              <a:t>学生ならではの環境問題に関する講義</a:t>
            </a:r>
            <a:endParaRPr lang="en-US" altLang="ja-JP" dirty="0" smtClean="0"/>
          </a:p>
          <a:p>
            <a:endParaRPr kumimoji="1" lang="en-US" altLang="ja-JP" dirty="0" smtClean="0"/>
          </a:p>
          <a:p>
            <a:r>
              <a:rPr kumimoji="1" lang="ja-JP" altLang="en-US" dirty="0" smtClean="0"/>
              <a:t>責任</a:t>
            </a:r>
            <a:r>
              <a:rPr lang="ja-JP" altLang="en-US" dirty="0" smtClean="0"/>
              <a:t>教員</a:t>
            </a:r>
            <a:r>
              <a:rPr kumimoji="1" lang="ja-JP" altLang="en-US" dirty="0" smtClean="0"/>
              <a:t>：飯田誠先生</a:t>
            </a:r>
            <a:r>
              <a:rPr kumimoji="1" lang="en-US" altLang="ja-JP" dirty="0" smtClean="0"/>
              <a:t/>
            </a:r>
            <a:br>
              <a:rPr kumimoji="1" lang="en-US" altLang="ja-JP" dirty="0" smtClean="0"/>
            </a:br>
            <a:r>
              <a:rPr kumimoji="1" lang="ja-JP" altLang="en-US" dirty="0" smtClean="0"/>
              <a:t>（</a:t>
            </a:r>
            <a:r>
              <a:rPr lang="ja-JP" altLang="en-US" dirty="0" smtClean="0"/>
              <a:t>東京大学</a:t>
            </a:r>
            <a:r>
              <a:rPr kumimoji="1" lang="ja-JP" altLang="en-US" dirty="0" smtClean="0"/>
              <a:t>先端</a:t>
            </a:r>
            <a:r>
              <a:rPr lang="ja-JP" altLang="en-US" dirty="0" smtClean="0"/>
              <a:t>科学技術研究センター</a:t>
            </a:r>
            <a:r>
              <a:rPr kumimoji="1" lang="ja-JP" altLang="en-US" dirty="0" smtClean="0"/>
              <a:t>）</a:t>
            </a:r>
            <a:endParaRPr kumimoji="1" lang="en-US" altLang="ja-JP"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環境の世紀１７</a:t>
            </a:r>
            <a:r>
              <a:rPr kumimoji="1" lang="en-US" altLang="ja-JP" dirty="0" smtClean="0"/>
              <a:t>】</a:t>
            </a:r>
            <a:r>
              <a:rPr kumimoji="1" lang="ja-JP" altLang="en-US" dirty="0" smtClean="0"/>
              <a:t>の指針　</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自分にとって身近な環境を見つめ直すことも</a:t>
            </a:r>
            <a:r>
              <a:rPr kumimoji="1" lang="en-US" altLang="ja-JP" dirty="0" smtClean="0"/>
              <a:t>『</a:t>
            </a:r>
            <a:r>
              <a:rPr kumimoji="1" lang="ja-JP" altLang="en-US" dirty="0" smtClean="0"/>
              <a:t>環境問題を考える</a:t>
            </a:r>
            <a:r>
              <a:rPr kumimoji="1" lang="en-US" altLang="ja-JP" dirty="0" smtClean="0"/>
              <a:t>』</a:t>
            </a:r>
            <a:r>
              <a:rPr kumimoji="1" lang="ja-JP" altLang="en-US" dirty="0" smtClean="0"/>
              <a:t>ということ！</a:t>
            </a:r>
            <a:endParaRPr kumimoji="1" lang="en-US" altLang="ja-JP" dirty="0" smtClean="0"/>
          </a:p>
          <a:p>
            <a:endParaRPr lang="en-US" altLang="ja-JP" dirty="0" smtClean="0"/>
          </a:p>
          <a:p>
            <a:r>
              <a:rPr lang="ja-JP" altLang="en-US" dirty="0" smtClean="0"/>
              <a:t>半年</a:t>
            </a:r>
            <a:r>
              <a:rPr lang="en-US" altLang="ja-JP" dirty="0" smtClean="0"/>
              <a:t>/</a:t>
            </a:r>
            <a:r>
              <a:rPr lang="ja-JP" altLang="en-US" dirty="0" smtClean="0"/>
              <a:t>１年半過ごしてきた駒場キャンパスを題材に、環境問題をもっと身近に</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授業のテーマ</a:t>
            </a:r>
            <a:endParaRPr kumimoji="1" lang="ja-JP" altLang="en-US" dirty="0"/>
          </a:p>
        </p:txBody>
      </p:sp>
      <p:sp>
        <p:nvSpPr>
          <p:cNvPr id="3" name="コンテンツ プレースホルダ 2"/>
          <p:cNvSpPr>
            <a:spLocks noGrp="1"/>
          </p:cNvSpPr>
          <p:nvPr>
            <p:ph idx="1"/>
          </p:nvPr>
        </p:nvSpPr>
        <p:spPr>
          <a:xfrm>
            <a:off x="428596" y="1614477"/>
            <a:ext cx="8229600" cy="4910867"/>
          </a:xfrm>
        </p:spPr>
        <p:txBody>
          <a:bodyPr/>
          <a:lstStyle/>
          <a:p>
            <a:r>
              <a:rPr kumimoji="1" lang="ja-JP" altLang="en-US" dirty="0" smtClean="0"/>
              <a:t>対象は</a:t>
            </a:r>
            <a:r>
              <a:rPr kumimoji="1" lang="en-US" altLang="ja-JP" dirty="0" smtClean="0"/>
              <a:t>…</a:t>
            </a:r>
          </a:p>
          <a:p>
            <a:pPr>
              <a:buNone/>
            </a:pPr>
            <a:r>
              <a:rPr lang="ja-JP" altLang="en-US" dirty="0" smtClean="0"/>
              <a:t>　　　</a:t>
            </a:r>
            <a:r>
              <a:rPr kumimoji="1" lang="ja-JP" altLang="en-US" dirty="0" smtClean="0"/>
              <a:t>≪樹木≫　　と　　≪電気≫</a:t>
            </a:r>
            <a:endParaRPr kumimoji="1" lang="en-US" altLang="ja-JP" dirty="0" smtClean="0"/>
          </a:p>
          <a:p>
            <a:pPr>
              <a:buNone/>
            </a:pPr>
            <a:endParaRPr lang="en-US" altLang="ja-JP" dirty="0"/>
          </a:p>
          <a:p>
            <a:pPr>
              <a:buNone/>
            </a:pPr>
            <a:endParaRPr kumimoji="1" lang="en-US" altLang="ja-JP" dirty="0" smtClean="0"/>
          </a:p>
          <a:p>
            <a:pPr>
              <a:buNone/>
            </a:pPr>
            <a:endParaRPr lang="en-US" altLang="ja-JP" dirty="0"/>
          </a:p>
          <a:p>
            <a:pPr>
              <a:buNone/>
            </a:pPr>
            <a:endParaRPr kumimoji="1" lang="en-US" altLang="ja-JP" dirty="0" smtClean="0"/>
          </a:p>
          <a:p>
            <a:pPr>
              <a:buNone/>
            </a:pPr>
            <a:endParaRPr lang="en-US" altLang="ja-JP" dirty="0" smtClean="0"/>
          </a:p>
          <a:p>
            <a:r>
              <a:rPr kumimoji="1" lang="ja-JP" altLang="en-US" dirty="0" smtClean="0"/>
              <a:t>この２つを切り口にして、環境を考える</a:t>
            </a:r>
            <a:endParaRPr kumimoji="1" lang="en-US" altLang="ja-JP" dirty="0" smtClean="0"/>
          </a:p>
          <a:p>
            <a:pPr>
              <a:buNone/>
            </a:pPr>
            <a:endParaRPr kumimoji="1" lang="en-US" altLang="ja-JP" dirty="0" smtClean="0"/>
          </a:p>
          <a:p>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2797696"/>
            <a:ext cx="3661428"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2814465"/>
            <a:ext cx="1900194" cy="2558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授業のテーマ</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≪樹木≫</a:t>
            </a:r>
            <a:endParaRPr kumimoji="1" lang="en-US" altLang="ja-JP" dirty="0" smtClean="0"/>
          </a:p>
          <a:p>
            <a:r>
              <a:rPr lang="ja-JP" altLang="en-US" dirty="0" smtClean="0"/>
              <a:t>気づかないところで生活の基盤になっている</a:t>
            </a:r>
            <a:endParaRPr lang="en-US" altLang="ja-JP" dirty="0" smtClean="0"/>
          </a:p>
          <a:p>
            <a:r>
              <a:rPr lang="ja-JP" altLang="en-US" dirty="0" smtClean="0"/>
              <a:t>樹が生物のすみかになっている</a:t>
            </a:r>
            <a:endParaRPr lang="en-US" altLang="ja-JP" dirty="0" smtClean="0"/>
          </a:p>
          <a:p>
            <a:r>
              <a:rPr kumimoji="1" lang="ja-JP" altLang="en-US" dirty="0" smtClean="0"/>
              <a:t>樹が熱環境を安定させている</a:t>
            </a:r>
            <a:endParaRPr kumimoji="1" lang="en-US" altLang="ja-JP" dirty="0" smtClean="0"/>
          </a:p>
          <a:p>
            <a:r>
              <a:rPr lang="ja-JP" altLang="en-US" dirty="0" smtClean="0"/>
              <a:t>樹が構成する景観は人の行動を左右する</a:t>
            </a:r>
            <a:endParaRPr lang="en-US" altLang="ja-JP" dirty="0" smtClean="0"/>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授業のテーマ</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≪電気≫</a:t>
            </a:r>
            <a:endParaRPr kumimoji="1" lang="en-US" altLang="ja-JP" dirty="0" smtClean="0"/>
          </a:p>
          <a:p>
            <a:r>
              <a:rPr lang="ja-JP" altLang="en-US" dirty="0" smtClean="0"/>
              <a:t>電気も現代人の生活の基盤</a:t>
            </a:r>
            <a:endParaRPr lang="en-US" altLang="ja-JP" dirty="0" smtClean="0"/>
          </a:p>
          <a:p>
            <a:r>
              <a:rPr lang="ja-JP" altLang="en-US" dirty="0" smtClean="0"/>
              <a:t>東日本大震災以降、高い注目</a:t>
            </a:r>
            <a:endParaRPr lang="en-US" altLang="ja-JP" dirty="0" smtClean="0"/>
          </a:p>
          <a:p>
            <a:r>
              <a:rPr lang="ja-JP" altLang="en-US" dirty="0" smtClean="0"/>
              <a:t>価値観の転換</a:t>
            </a:r>
            <a:endParaRPr lang="en-US" altLang="ja-JP"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授業の</a:t>
            </a:r>
            <a:r>
              <a:rPr lang="ja-JP" altLang="en-US" dirty="0" smtClean="0"/>
              <a:t>大枠</a:t>
            </a:r>
            <a:endParaRPr kumimoji="1" lang="ja-JP" altLang="en-US" dirty="0"/>
          </a:p>
        </p:txBody>
      </p:sp>
      <p:graphicFrame>
        <p:nvGraphicFramePr>
          <p:cNvPr id="6" name="コンテンツ プレースホルダ 5"/>
          <p:cNvGraphicFramePr>
            <a:graphicFrameLocks noGrp="1"/>
          </p:cNvGraphicFramePr>
          <p:nvPr>
            <p:ph idx="1"/>
          </p:nvPr>
        </p:nvGraphicFramePr>
        <p:xfrm>
          <a:off x="428625" y="1614488"/>
          <a:ext cx="8229600" cy="468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授業の日程（予定）</a:t>
            </a:r>
            <a:endParaRPr kumimoji="1" lang="ja-JP" altLang="en-US" dirty="0"/>
          </a:p>
        </p:txBody>
      </p:sp>
      <p:graphicFrame>
        <p:nvGraphicFramePr>
          <p:cNvPr id="4" name="コンテンツ プレースホルダ 3"/>
          <p:cNvGraphicFramePr>
            <a:graphicFrameLocks noGrp="1"/>
          </p:cNvGraphicFramePr>
          <p:nvPr>
            <p:ph idx="1"/>
            <p:extLst>
              <p:ext uri="{D42A27DB-BD31-4B8C-83A1-F6EECF244321}">
                <p14:modId xmlns="" xmlns:p14="http://schemas.microsoft.com/office/powerpoint/2010/main" val="1007038065"/>
              </p:ext>
            </p:extLst>
          </p:nvPr>
        </p:nvGraphicFramePr>
        <p:xfrm>
          <a:off x="395536" y="1412780"/>
          <a:ext cx="8424935" cy="5022628"/>
        </p:xfrm>
        <a:graphic>
          <a:graphicData uri="http://schemas.openxmlformats.org/drawingml/2006/table">
            <a:tbl>
              <a:tblPr bandRow="1">
                <a:tableStyleId>{16D9F66E-5EB9-4882-86FB-DCBF35E3C3E4}</a:tableStyleId>
              </a:tblPr>
              <a:tblGrid>
                <a:gridCol w="1944216"/>
                <a:gridCol w="6480719"/>
              </a:tblGrid>
              <a:tr h="386356">
                <a:tc>
                  <a:txBody>
                    <a:bodyPr/>
                    <a:lstStyle/>
                    <a:p>
                      <a:r>
                        <a:rPr kumimoji="1" lang="ja-JP" altLang="en-US" dirty="0" smtClean="0"/>
                        <a:t>第１回（樹木）</a:t>
                      </a:r>
                      <a:endParaRPr kumimoji="1" lang="ja-JP" altLang="en-US" dirty="0"/>
                    </a:p>
                  </a:txBody>
                  <a:tcPr anchor="ctr">
                    <a:solidFill>
                      <a:schemeClr val="accent4">
                        <a:lumMod val="60000"/>
                        <a:lumOff val="40000"/>
                      </a:schemeClr>
                    </a:solidFill>
                  </a:tcPr>
                </a:tc>
                <a:tc>
                  <a:txBody>
                    <a:bodyPr/>
                    <a:lstStyle/>
                    <a:p>
                      <a:r>
                        <a:rPr kumimoji="1" lang="ja-JP" altLang="en-US" dirty="0" smtClean="0"/>
                        <a:t>ガイダンス、駒場キャンパス樹木の変遷と現在</a:t>
                      </a:r>
                      <a:endParaRPr kumimoji="1" lang="ja-JP" altLang="en-US" dirty="0"/>
                    </a:p>
                  </a:txBody>
                  <a:tcPr anchor="ctr">
                    <a:solidFill>
                      <a:schemeClr val="accent4">
                        <a:lumMod val="40000"/>
                        <a:lumOff val="60000"/>
                      </a:schemeClr>
                    </a:solidFill>
                  </a:tcPr>
                </a:tc>
              </a:tr>
              <a:tr h="386356">
                <a:tc>
                  <a:txBody>
                    <a:bodyPr/>
                    <a:lstStyle/>
                    <a:p>
                      <a:r>
                        <a:rPr kumimoji="1" lang="ja-JP" altLang="en-US" dirty="0" smtClean="0"/>
                        <a:t>第２回</a:t>
                      </a:r>
                      <a:endParaRPr kumimoji="1" lang="ja-JP" altLang="en-US" dirty="0"/>
                    </a:p>
                  </a:txBody>
                  <a:tcPr anchor="ctr">
                    <a:solidFill>
                      <a:schemeClr val="accent4">
                        <a:lumMod val="60000"/>
                        <a:lumOff val="40000"/>
                      </a:schemeClr>
                    </a:solidFill>
                  </a:tcPr>
                </a:tc>
                <a:tc>
                  <a:txBody>
                    <a:bodyPr/>
                    <a:lstStyle/>
                    <a:p>
                      <a:r>
                        <a:rPr kumimoji="1" lang="ja-JP" altLang="en-US" dirty="0" smtClean="0"/>
                        <a:t>樹が果たす役割</a:t>
                      </a:r>
                      <a:endParaRPr kumimoji="1" lang="ja-JP" altLang="en-US" dirty="0"/>
                    </a:p>
                  </a:txBody>
                  <a:tcPr anchor="ctr">
                    <a:solidFill>
                      <a:schemeClr val="accent4">
                        <a:lumMod val="40000"/>
                        <a:lumOff val="60000"/>
                      </a:schemeClr>
                    </a:solidFill>
                  </a:tcPr>
                </a:tc>
              </a:tr>
              <a:tr h="386356">
                <a:tc>
                  <a:txBody>
                    <a:bodyPr/>
                    <a:lstStyle/>
                    <a:p>
                      <a:r>
                        <a:rPr kumimoji="1" lang="ja-JP" altLang="en-US" dirty="0" smtClean="0"/>
                        <a:t>第３回</a:t>
                      </a:r>
                      <a:endParaRPr kumimoji="1" lang="ja-JP" altLang="en-US" dirty="0"/>
                    </a:p>
                  </a:txBody>
                  <a:tcPr anchor="ctr">
                    <a:solidFill>
                      <a:schemeClr val="accent4">
                        <a:lumMod val="60000"/>
                        <a:lumOff val="40000"/>
                      </a:schemeClr>
                    </a:solidFill>
                  </a:tcPr>
                </a:tc>
                <a:tc>
                  <a:txBody>
                    <a:bodyPr/>
                    <a:lstStyle/>
                    <a:p>
                      <a:r>
                        <a:rPr kumimoji="1" lang="ja-JP" altLang="en-US" dirty="0" smtClean="0"/>
                        <a:t>樹木がつくる景観</a:t>
                      </a:r>
                      <a:endParaRPr kumimoji="1" lang="ja-JP" altLang="en-US" dirty="0"/>
                    </a:p>
                  </a:txBody>
                  <a:tcPr anchor="ctr">
                    <a:solidFill>
                      <a:schemeClr val="accent4">
                        <a:lumMod val="40000"/>
                        <a:lumOff val="60000"/>
                      </a:schemeClr>
                    </a:solidFill>
                  </a:tcPr>
                </a:tc>
              </a:tr>
              <a:tr h="386356">
                <a:tc>
                  <a:txBody>
                    <a:bodyPr/>
                    <a:lstStyle/>
                    <a:p>
                      <a:r>
                        <a:rPr kumimoji="1" lang="ja-JP" altLang="en-US" dirty="0" smtClean="0"/>
                        <a:t>第４回</a:t>
                      </a:r>
                      <a:endParaRPr kumimoji="1" lang="ja-JP" altLang="en-US" dirty="0"/>
                    </a:p>
                  </a:txBody>
                  <a:tcPr anchor="ctr">
                    <a:solidFill>
                      <a:schemeClr val="accent4">
                        <a:lumMod val="60000"/>
                        <a:lumOff val="40000"/>
                      </a:schemeClr>
                    </a:solidFill>
                  </a:tcPr>
                </a:tc>
                <a:tc>
                  <a:txBody>
                    <a:bodyPr/>
                    <a:lstStyle/>
                    <a:p>
                      <a:r>
                        <a:rPr kumimoji="1" lang="ja-JP" altLang="en-US" dirty="0" smtClean="0"/>
                        <a:t>樹木を中心とする生態系</a:t>
                      </a:r>
                      <a:endParaRPr kumimoji="1" lang="ja-JP" altLang="en-US" dirty="0"/>
                    </a:p>
                  </a:txBody>
                  <a:tcPr anchor="ctr">
                    <a:solidFill>
                      <a:schemeClr val="accent4">
                        <a:lumMod val="40000"/>
                        <a:lumOff val="60000"/>
                      </a:schemeClr>
                    </a:solidFill>
                  </a:tcPr>
                </a:tc>
              </a:tr>
              <a:tr h="386356">
                <a:tc>
                  <a:txBody>
                    <a:bodyPr/>
                    <a:lstStyle/>
                    <a:p>
                      <a:r>
                        <a:rPr kumimoji="1" lang="ja-JP" altLang="en-US" dirty="0" smtClean="0"/>
                        <a:t>第５回</a:t>
                      </a:r>
                      <a:endParaRPr kumimoji="1" lang="ja-JP" altLang="en-US" dirty="0"/>
                    </a:p>
                  </a:txBody>
                  <a:tcPr anchor="ctr">
                    <a:solidFill>
                      <a:schemeClr val="accent4">
                        <a:lumMod val="60000"/>
                        <a:lumOff val="40000"/>
                      </a:schemeClr>
                    </a:solidFill>
                  </a:tcPr>
                </a:tc>
                <a:tc>
                  <a:txBody>
                    <a:bodyPr/>
                    <a:lstStyle/>
                    <a:p>
                      <a:r>
                        <a:rPr kumimoji="1" lang="ja-JP" altLang="en-US" b="0" dirty="0" smtClean="0"/>
                        <a:t>樹木がととのえる微気象</a:t>
                      </a:r>
                      <a:endParaRPr kumimoji="1" lang="ja-JP" altLang="en-US" b="0" dirty="0"/>
                    </a:p>
                  </a:txBody>
                  <a:tcPr anchor="ctr">
                    <a:solidFill>
                      <a:schemeClr val="accent4">
                        <a:lumMod val="40000"/>
                        <a:lumOff val="60000"/>
                      </a:schemeClr>
                    </a:solidFill>
                  </a:tcPr>
                </a:tc>
              </a:tr>
              <a:tr h="386356">
                <a:tc>
                  <a:txBody>
                    <a:bodyPr/>
                    <a:lstStyle/>
                    <a:p>
                      <a:r>
                        <a:rPr kumimoji="1" lang="ja-JP" altLang="en-US" dirty="0" smtClean="0"/>
                        <a:t>第６回</a:t>
                      </a:r>
                      <a:endParaRPr kumimoji="1" lang="ja-JP" altLang="en-US" dirty="0"/>
                    </a:p>
                  </a:txBody>
                  <a:tcPr anchor="ctr">
                    <a:solidFill>
                      <a:schemeClr val="accent4">
                        <a:lumMod val="60000"/>
                        <a:lumOff val="40000"/>
                      </a:schemeClr>
                    </a:solidFill>
                  </a:tcPr>
                </a:tc>
                <a:tc>
                  <a:txBody>
                    <a:bodyPr/>
                    <a:lstStyle/>
                    <a:p>
                      <a:r>
                        <a:rPr kumimoji="1" lang="ja-JP" altLang="en-US" dirty="0" smtClean="0"/>
                        <a:t>樹木を中心とする駒場環境評価（前半）</a:t>
                      </a:r>
                      <a:endParaRPr kumimoji="1" lang="ja-JP" altLang="en-US" dirty="0"/>
                    </a:p>
                  </a:txBody>
                  <a:tcPr anchor="ctr">
                    <a:solidFill>
                      <a:schemeClr val="accent4">
                        <a:lumMod val="40000"/>
                        <a:lumOff val="60000"/>
                      </a:schemeClr>
                    </a:solidFill>
                  </a:tcPr>
                </a:tc>
              </a:tr>
              <a:tr h="386356">
                <a:tc>
                  <a:txBody>
                    <a:bodyPr/>
                    <a:lstStyle/>
                    <a:p>
                      <a:r>
                        <a:rPr kumimoji="1" lang="ja-JP" altLang="en-US" dirty="0" smtClean="0"/>
                        <a:t>第７回</a:t>
                      </a:r>
                      <a:endParaRPr kumimoji="1" lang="ja-JP" altLang="en-US" dirty="0"/>
                    </a:p>
                  </a:txBody>
                  <a:tcPr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樹木を中心とする駒場環境評価（後半）</a:t>
                      </a:r>
                    </a:p>
                  </a:txBody>
                  <a:tcPr anchor="ctr">
                    <a:lnB w="12700" cap="flat" cmpd="sng" algn="ctr">
                      <a:solidFill>
                        <a:schemeClr val="tx1"/>
                      </a:solidFill>
                      <a:prstDash val="solid"/>
                      <a:round/>
                      <a:headEnd type="none" w="med" len="med"/>
                      <a:tailEnd type="none" w="med" len="med"/>
                    </a:lnB>
                    <a:solidFill>
                      <a:schemeClr val="accent4">
                        <a:lumMod val="40000"/>
                        <a:lumOff val="60000"/>
                      </a:schemeClr>
                    </a:solidFill>
                  </a:tcPr>
                </a:tc>
              </a:tr>
              <a:tr h="386356">
                <a:tc>
                  <a:txBody>
                    <a:bodyPr/>
                    <a:lstStyle/>
                    <a:p>
                      <a:r>
                        <a:rPr kumimoji="1" lang="ja-JP" altLang="en-US" dirty="0" smtClean="0"/>
                        <a:t>第８回（電気）</a:t>
                      </a:r>
                      <a:endParaRPr kumimoji="1" lang="ja-JP" altLang="en-US" dirty="0"/>
                    </a:p>
                  </a:txBody>
                  <a:tcPr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kumimoji="1" lang="ja-JP" altLang="en-US" dirty="0" smtClean="0"/>
                        <a:t>駒場キャンパスの電気事情</a:t>
                      </a:r>
                      <a:endParaRPr kumimoji="1" lang="ja-JP" altLang="en-US" dirty="0"/>
                    </a:p>
                  </a:txBody>
                  <a:tcPr anchor="ctr">
                    <a:lnT w="12700" cap="flat" cmpd="sng" algn="ctr">
                      <a:solidFill>
                        <a:schemeClr val="tx1"/>
                      </a:solidFill>
                      <a:prstDash val="solid"/>
                      <a:round/>
                      <a:headEnd type="none" w="med" len="med"/>
                      <a:tailEnd type="none" w="med" len="med"/>
                    </a:lnT>
                    <a:solidFill>
                      <a:schemeClr val="accent6">
                        <a:lumMod val="40000"/>
                        <a:lumOff val="60000"/>
                      </a:schemeClr>
                    </a:solidFill>
                  </a:tcPr>
                </a:tc>
              </a:tr>
              <a:tr h="386356">
                <a:tc>
                  <a:txBody>
                    <a:bodyPr/>
                    <a:lstStyle/>
                    <a:p>
                      <a:r>
                        <a:rPr kumimoji="1" lang="ja-JP" altLang="en-US" dirty="0" smtClean="0"/>
                        <a:t>第９回</a:t>
                      </a:r>
                      <a:endParaRPr kumimoji="1" lang="ja-JP" altLang="en-US" dirty="0"/>
                    </a:p>
                  </a:txBody>
                  <a:tcPr anchor="ctr">
                    <a:solidFill>
                      <a:schemeClr val="accent6">
                        <a:lumMod val="60000"/>
                        <a:lumOff val="40000"/>
                      </a:schemeClr>
                    </a:solidFill>
                  </a:tcPr>
                </a:tc>
                <a:tc>
                  <a:txBody>
                    <a:bodyPr/>
                    <a:lstStyle/>
                    <a:p>
                      <a:r>
                        <a:rPr kumimoji="1" lang="ja-JP" altLang="en-US" dirty="0" smtClean="0"/>
                        <a:t>日本の電気事情</a:t>
                      </a:r>
                      <a:endParaRPr kumimoji="1" lang="ja-JP" altLang="en-US" dirty="0"/>
                    </a:p>
                  </a:txBody>
                  <a:tcPr anchor="ctr">
                    <a:solidFill>
                      <a:schemeClr val="accent6">
                        <a:lumMod val="40000"/>
                        <a:lumOff val="60000"/>
                      </a:schemeClr>
                    </a:solidFill>
                  </a:tcPr>
                </a:tc>
              </a:tr>
              <a:tr h="386356">
                <a:tc>
                  <a:txBody>
                    <a:bodyPr/>
                    <a:lstStyle/>
                    <a:p>
                      <a:r>
                        <a:rPr kumimoji="1" lang="ja-JP" altLang="en-US" dirty="0" smtClean="0"/>
                        <a:t>第１０回</a:t>
                      </a:r>
                      <a:endParaRPr kumimoji="1" lang="ja-JP" altLang="en-US" dirty="0"/>
                    </a:p>
                  </a:txBody>
                  <a:tcPr anchor="ctr">
                    <a:solidFill>
                      <a:schemeClr val="accent6">
                        <a:lumMod val="60000"/>
                        <a:lumOff val="40000"/>
                      </a:schemeClr>
                    </a:solidFill>
                  </a:tcPr>
                </a:tc>
                <a:tc>
                  <a:txBody>
                    <a:bodyPr/>
                    <a:lstStyle/>
                    <a:p>
                      <a:r>
                        <a:rPr kumimoji="1" lang="ja-JP" altLang="en-US" dirty="0" smtClean="0"/>
                        <a:t>最先端のエネルギー技術</a:t>
                      </a:r>
                      <a:endParaRPr kumimoji="1" lang="ja-JP" altLang="en-US" dirty="0"/>
                    </a:p>
                  </a:txBody>
                  <a:tcPr anchor="ctr">
                    <a:solidFill>
                      <a:schemeClr val="accent6">
                        <a:lumMod val="40000"/>
                        <a:lumOff val="60000"/>
                      </a:schemeClr>
                    </a:solidFill>
                  </a:tcPr>
                </a:tc>
              </a:tr>
              <a:tr h="386356">
                <a:tc>
                  <a:txBody>
                    <a:bodyPr/>
                    <a:lstStyle/>
                    <a:p>
                      <a:r>
                        <a:rPr kumimoji="1" lang="ja-JP" altLang="en-US" dirty="0" smtClean="0"/>
                        <a:t>第１１回</a:t>
                      </a:r>
                      <a:endParaRPr kumimoji="1" lang="ja-JP" altLang="en-US" dirty="0"/>
                    </a:p>
                  </a:txBody>
                  <a:tcPr anchor="ctr">
                    <a:solidFill>
                      <a:schemeClr val="accent6">
                        <a:lumMod val="60000"/>
                        <a:lumOff val="40000"/>
                      </a:schemeClr>
                    </a:solidFill>
                  </a:tcPr>
                </a:tc>
                <a:tc>
                  <a:txBody>
                    <a:bodyPr/>
                    <a:lstStyle/>
                    <a:p>
                      <a:r>
                        <a:rPr kumimoji="1" lang="ja-JP" altLang="en-US" dirty="0" smtClean="0"/>
                        <a:t>消費側の節電方法</a:t>
                      </a:r>
                      <a:endParaRPr kumimoji="1" lang="ja-JP" altLang="en-US" dirty="0"/>
                    </a:p>
                  </a:txBody>
                  <a:tcPr anchor="ctr">
                    <a:solidFill>
                      <a:schemeClr val="accent6">
                        <a:lumMod val="40000"/>
                        <a:lumOff val="60000"/>
                      </a:schemeClr>
                    </a:solidFill>
                  </a:tcPr>
                </a:tc>
              </a:tr>
              <a:tr h="386356">
                <a:tc>
                  <a:txBody>
                    <a:bodyPr/>
                    <a:lstStyle/>
                    <a:p>
                      <a:r>
                        <a:rPr kumimoji="1" lang="ja-JP" altLang="en-US" dirty="0" smtClean="0"/>
                        <a:t>第１２回</a:t>
                      </a:r>
                      <a:endParaRPr kumimoji="1" lang="ja-JP" altLang="en-US" dirty="0"/>
                    </a:p>
                  </a:txBody>
                  <a:tcPr anchor="ctr">
                    <a:solidFill>
                      <a:schemeClr val="accent6">
                        <a:lumMod val="60000"/>
                        <a:lumOff val="40000"/>
                      </a:schemeClr>
                    </a:solidFill>
                  </a:tcPr>
                </a:tc>
                <a:tc>
                  <a:txBody>
                    <a:bodyPr/>
                    <a:lstStyle/>
                    <a:p>
                      <a:r>
                        <a:rPr kumimoji="1" lang="ja-JP" altLang="en-US" dirty="0" smtClean="0"/>
                        <a:t>エネルギー構想の市民間普及</a:t>
                      </a:r>
                      <a:endParaRPr kumimoji="1" lang="ja-JP" altLang="en-US" dirty="0"/>
                    </a:p>
                  </a:txBody>
                  <a:tcPr anchor="ctr">
                    <a:solidFill>
                      <a:schemeClr val="accent6">
                        <a:lumMod val="40000"/>
                        <a:lumOff val="60000"/>
                      </a:schemeClr>
                    </a:solidFill>
                  </a:tcPr>
                </a:tc>
              </a:tr>
              <a:tr h="386356">
                <a:tc>
                  <a:txBody>
                    <a:bodyPr/>
                    <a:lstStyle/>
                    <a:p>
                      <a:r>
                        <a:rPr kumimoji="1" lang="ja-JP" altLang="en-US" dirty="0" smtClean="0"/>
                        <a:t>第１３回</a:t>
                      </a:r>
                      <a:endParaRPr kumimoji="1" lang="ja-JP" altLang="en-US" dirty="0"/>
                    </a:p>
                  </a:txBody>
                  <a:tcPr anchor="ctr">
                    <a:solidFill>
                      <a:schemeClr val="accent6">
                        <a:lumMod val="60000"/>
                        <a:lumOff val="40000"/>
                      </a:schemeClr>
                    </a:solidFill>
                  </a:tcPr>
                </a:tc>
                <a:tc>
                  <a:txBody>
                    <a:bodyPr/>
                    <a:lstStyle/>
                    <a:p>
                      <a:r>
                        <a:rPr kumimoji="1" lang="ja-JP" altLang="en-US" dirty="0" smtClean="0"/>
                        <a:t>駒場の電気を考える</a:t>
                      </a:r>
                      <a:endParaRPr kumimoji="1" lang="ja-JP" altLang="en-US" dirty="0"/>
                    </a:p>
                  </a:txBody>
                  <a:tcPr anchor="ctr">
                    <a:solidFill>
                      <a:schemeClr val="accent6">
                        <a:lumMod val="40000"/>
                        <a:lumOff val="6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注意事項</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授業は</a:t>
            </a:r>
            <a:r>
              <a:rPr lang="ja-JP" altLang="en-US" dirty="0" smtClean="0"/>
              <a:t>　</a:t>
            </a:r>
            <a:r>
              <a:rPr kumimoji="1" lang="ja-JP" altLang="en-US" u="sng" dirty="0" smtClean="0"/>
              <a:t>毎週火曜５限</a:t>
            </a:r>
            <a:endParaRPr kumimoji="1" lang="en-US" altLang="ja-JP" u="sng" dirty="0" smtClean="0"/>
          </a:p>
          <a:p>
            <a:endParaRPr lang="en-US" altLang="ja-JP" dirty="0" smtClean="0"/>
          </a:p>
          <a:p>
            <a:r>
              <a:rPr kumimoji="1" lang="ja-JP" altLang="en-US" dirty="0" smtClean="0"/>
              <a:t>教室は</a:t>
            </a:r>
            <a:r>
              <a:rPr lang="ja-JP" altLang="en-US" dirty="0" smtClean="0"/>
              <a:t>　</a:t>
            </a:r>
            <a:r>
              <a:rPr lang="ja-JP" altLang="en-US" u="sng" dirty="0" smtClean="0"/>
              <a:t>２１</a:t>
            </a:r>
            <a:r>
              <a:rPr lang="en-US" altLang="ja-JP" u="sng" dirty="0" smtClean="0"/>
              <a:t>KOMCEE</a:t>
            </a:r>
            <a:r>
              <a:rPr lang="ja-JP" altLang="en-US" u="sng" dirty="0" smtClean="0"/>
              <a:t>　３０２教室</a:t>
            </a:r>
            <a:endParaRPr kumimoji="1" lang="en-US" altLang="ja-JP" u="sng" dirty="0" smtClean="0"/>
          </a:p>
          <a:p>
            <a:endParaRPr lang="en-US" altLang="ja-JP" dirty="0" smtClean="0"/>
          </a:p>
          <a:p>
            <a:r>
              <a:rPr kumimoji="1" lang="ja-JP" altLang="en-US" u="sng" dirty="0" smtClean="0"/>
              <a:t>出席</a:t>
            </a:r>
            <a:r>
              <a:rPr kumimoji="1" lang="ja-JP" altLang="en-US" dirty="0" smtClean="0"/>
              <a:t>重視</a:t>
            </a:r>
            <a:endParaRPr kumimoji="1" lang="en-US" altLang="ja-JP" dirty="0" smtClean="0"/>
          </a:p>
          <a:p>
            <a:endParaRPr lang="en-US" altLang="ja-JP" dirty="0" smtClean="0"/>
          </a:p>
          <a:p>
            <a:r>
              <a:rPr kumimoji="1" lang="ja-JP" altLang="en-US" dirty="0" smtClean="0"/>
              <a:t>１３回の授業後に</a:t>
            </a:r>
            <a:r>
              <a:rPr kumimoji="1" lang="ja-JP" altLang="en-US" u="sng" dirty="0" smtClean="0"/>
              <a:t>レポート</a:t>
            </a:r>
            <a:endParaRPr kumimoji="1" lang="ja-JP" altLang="en-US"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391</TotalTime>
  <Words>847</Words>
  <Application>Microsoft Office PowerPoint</Application>
  <PresentationFormat>画面に合わせる (4:3)</PresentationFormat>
  <Paragraphs>158</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みやび</vt:lpstr>
      <vt:lpstr>環境の世紀１７ ガイダンス</vt:lpstr>
      <vt:lpstr>【環境の世紀１７】とは　</vt:lpstr>
      <vt:lpstr>【環境の世紀１７】の指針　</vt:lpstr>
      <vt:lpstr>授業のテーマ</vt:lpstr>
      <vt:lpstr>授業のテーマ</vt:lpstr>
      <vt:lpstr>授業のテーマ</vt:lpstr>
      <vt:lpstr>授業の大枠</vt:lpstr>
      <vt:lpstr>授業の日程（予定）</vt:lpstr>
      <vt:lpstr>注意事項</vt:lpstr>
      <vt:lpstr> ガイダンス終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環境の世紀１７ ガイダンス</dc:title>
  <dc:creator>PECORA</dc:creator>
  <cp:lastModifiedBy>PECORA</cp:lastModifiedBy>
  <cp:revision>51</cp:revision>
  <dcterms:created xsi:type="dcterms:W3CDTF">2011-09-05T11:04:43Z</dcterms:created>
  <dcterms:modified xsi:type="dcterms:W3CDTF">2011-10-10T13:20:39Z</dcterms:modified>
</cp:coreProperties>
</file>