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9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0476-C446-48F5-A99F-954794244624}" type="datetimeFigureOut">
              <a:rPr kumimoji="1" lang="ja-JP" altLang="en-US" smtClean="0"/>
              <a:pPr/>
              <a:t>2011/10/23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34049-B8BC-4B45-9BE6-59321B2632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d"/>
  </p:transition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08729" y="2940424"/>
            <a:ext cx="4031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樹木・樹林の機能</a:t>
            </a:r>
            <a:endParaRPr kumimoji="1" lang="ja-JP" altLang="en-US" sz="40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65904" y="917762"/>
            <a:ext cx="3448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生態系</a:t>
            </a:r>
            <a:r>
              <a:rPr lang="ja-JP" altLang="en-US" sz="2000" dirty="0" smtClean="0"/>
              <a:t>サービス（公益的機能）</a:t>
            </a:r>
            <a:endParaRPr kumimoji="1" lang="ja-JP" altLang="en-US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582706" y="1423897"/>
          <a:ext cx="8005482" cy="4151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765"/>
                <a:gridCol w="2737223"/>
                <a:gridCol w="2668494"/>
              </a:tblGrid>
              <a:tr h="2623667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供給サービス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食糧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繊維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バイオマス燃料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淡水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遺伝子資源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生化学物質、自然薬品、医薬品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調整サービス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大気の質の調整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気候の調整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水の調整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土壌侵食の調整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水の浄化と廃棄物の処理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疫病の予防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病虫害と雑草の抑制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花粉媒介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自然災害からの防護</a:t>
                      </a:r>
                      <a:endParaRPr kumimoji="1" lang="ja-JP" altLang="en-US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文化的サービス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レクレーションとエコツーリズム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精神的と宗教的価値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lvl="1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審美的価値</a:t>
                      </a:r>
                      <a:endParaRPr kumimoji="1" lang="ja-JP" altLang="en-US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34037">
                <a:tc gridSpan="3">
                  <a:txBody>
                    <a:bodyPr/>
                    <a:lstStyle/>
                    <a:p>
                      <a:pPr marL="3495675" indent="-536575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基盤サービス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3495675" lvl="1" indent="-88900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栄養塩循環</a:t>
                      </a:r>
                      <a:endParaRPr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3495675" lvl="1" indent="-88900"/>
                      <a:r>
                        <a:rPr kumimoji="1"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一次生産</a:t>
                      </a:r>
                      <a:endParaRPr kumimoji="1" lang="en-US" altLang="ja-JP" sz="1600" b="0" dirty="0" smtClean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3495675" lvl="1" indent="-88900"/>
                      <a:r>
                        <a:rPr lang="ja-JP" altLang="en-US" sz="1600" b="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水循環</a:t>
                      </a:r>
                      <a:endParaRPr kumimoji="1" lang="ja-JP" altLang="en-US" sz="16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62003" y="5638801"/>
            <a:ext cx="2468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出典：ミレニアム生態系評価（</a:t>
            </a:r>
            <a:r>
              <a:rPr kumimoji="1" lang="en-US" altLang="ja-JP" sz="1200" dirty="0" smtClean="0"/>
              <a:t>2007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92678" y="1541929"/>
            <a:ext cx="3021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身近な樹木の効果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2566" y="2250141"/>
            <a:ext cx="500970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kumimoji="1" lang="ja-JP" altLang="en-US" sz="2400" dirty="0" smtClean="0"/>
              <a:t>気温の日変化を小さくする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kumimoji="1" lang="ja-JP" altLang="en-US" sz="2400" dirty="0" smtClean="0"/>
              <a:t>湿度の上昇</a:t>
            </a:r>
            <a:endParaRPr kumimoji="1" lang="en-US" altLang="ja-JP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防風</a:t>
            </a:r>
            <a:r>
              <a:rPr lang="ja-JP" altLang="en-US" sz="2400" dirty="0" smtClean="0"/>
              <a:t>、防砂、大気汚染物質の吸着</a:t>
            </a:r>
            <a:endParaRPr lang="en-US" altLang="ja-JP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ja-JP" altLang="en-US" sz="2400" dirty="0" smtClean="0"/>
              <a:t>森林浴（フィトンチッド）の医学的</a:t>
            </a:r>
            <a:r>
              <a:rPr lang="ja-JP" altLang="en-US" sz="2400" dirty="0" smtClean="0"/>
              <a:t>効果</a:t>
            </a:r>
            <a:endParaRPr lang="en-US" altLang="ja-JP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kumimoji="1" lang="en-US" altLang="ja-JP" sz="2400" dirty="0" smtClean="0"/>
              <a:t>Etc</a:t>
            </a:r>
            <a:r>
              <a:rPr kumimoji="1" lang="en-US" altLang="ja-JP" sz="2400" dirty="0" smtClean="0"/>
              <a:t>.</a:t>
            </a:r>
            <a:endParaRPr kumimoji="1" lang="ja-JP" altLang="en-US" sz="24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713959" y="914401"/>
            <a:ext cx="3716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樹木の管理（その１）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23917" y="1846728"/>
            <a:ext cx="589616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/>
              <a:t>都市部の樹林地は空間的な制限がある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↓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全ての生態系サービスを最大化させることができない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↓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ゾーニングや目的設定が必要</a:t>
            </a:r>
            <a:endParaRPr lang="en-US" altLang="ja-JP" sz="2000" dirty="0" smtClean="0"/>
          </a:p>
          <a:p>
            <a:pPr lvl="4">
              <a:buFont typeface="Arial" pitchFamily="34" charset="0"/>
              <a:buChar char="•"/>
            </a:pPr>
            <a:r>
              <a:rPr lang="ja-JP" altLang="en-US" sz="2000" dirty="0" smtClean="0"/>
              <a:t>生態系保全</a:t>
            </a:r>
            <a:endParaRPr lang="en-US" altLang="ja-JP" sz="2000" dirty="0" smtClean="0"/>
          </a:p>
          <a:p>
            <a:pPr lvl="4">
              <a:buFont typeface="Arial" pitchFamily="34" charset="0"/>
              <a:buChar char="•"/>
            </a:pPr>
            <a:r>
              <a:rPr kumimoji="1" lang="ja-JP" altLang="en-US" sz="2000" dirty="0" smtClean="0"/>
              <a:t>生物保護</a:t>
            </a:r>
            <a:endParaRPr kumimoji="1" lang="en-US" altLang="ja-JP" sz="2000" dirty="0" smtClean="0"/>
          </a:p>
          <a:p>
            <a:pPr lvl="4">
              <a:buFont typeface="Arial" pitchFamily="34" charset="0"/>
              <a:buChar char="•"/>
            </a:pPr>
            <a:r>
              <a:rPr lang="ja-JP" altLang="en-US" sz="2000" dirty="0" smtClean="0"/>
              <a:t>アメニティ空間</a:t>
            </a:r>
            <a:endParaRPr lang="en-US" altLang="ja-JP" sz="2000" dirty="0" smtClean="0"/>
          </a:p>
          <a:p>
            <a:pPr lvl="4">
              <a:buFont typeface="Arial" pitchFamily="34" charset="0"/>
              <a:buChar char="•"/>
            </a:pPr>
            <a:r>
              <a:rPr kumimoji="1" lang="ja-JP" altLang="en-US" sz="2000" dirty="0" smtClean="0"/>
              <a:t>災害の抑制　　など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↓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樹林地に関わる利害関係者の合意形成が重要</a:t>
            </a:r>
            <a:endParaRPr kumimoji="1" lang="en-US" altLang="ja-JP" sz="2000" dirty="0" smtClean="0"/>
          </a:p>
        </p:txBody>
      </p:sp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85344" y="1900517"/>
            <a:ext cx="4373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/>
              <a:t>身近な自然は人が立ち入る空間である</a:t>
            </a:r>
            <a:endParaRPr kumimoji="1"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13959" y="914401"/>
            <a:ext cx="3716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樹木の管理（その２）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1174378" y="2232119"/>
            <a:ext cx="35410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↓</a:t>
            </a:r>
            <a:endParaRPr lang="en-US" altLang="ja-JP" sz="20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人に対する安全性の確保</a:t>
            </a:r>
            <a:endParaRPr lang="en-US" altLang="ja-JP" sz="20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（倒木や落枝などの処理、</a:t>
            </a:r>
            <a:endParaRPr lang="en-US" altLang="ja-JP" sz="20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危険生物の駆除）</a:t>
            </a:r>
            <a:endParaRPr lang="en-US" altLang="ja-JP" sz="2000" dirty="0" smtClean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55460" y="2232119"/>
            <a:ext cx="35410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↓</a:t>
            </a:r>
            <a:endParaRPr lang="en-US" altLang="ja-JP" sz="20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樹木に与えるストレスの増大</a:t>
            </a:r>
            <a:endParaRPr lang="en-US" altLang="ja-JP" sz="20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2000" dirty="0" smtClean="0">
                <a:solidFill>
                  <a:prstClr val="black"/>
                </a:solidFill>
              </a:rPr>
              <a:t>（踏圧、損傷）</a:t>
            </a:r>
            <a:endParaRPr lang="en-US" altLang="ja-JP" sz="20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061537" y="1890263"/>
            <a:ext cx="50209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 smtClean="0"/>
              <a:t>生態系機能の維持やリスク低減にために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樹木や植生の管理が必要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↓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管理にはコスト（人・金・時間）が必要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↓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恩恵を受ける人は不特定多数であるが、</a:t>
            </a:r>
            <a:endParaRPr kumimoji="1" lang="en-US" altLang="ja-JP" sz="2000" dirty="0" smtClean="0"/>
          </a:p>
          <a:p>
            <a:pPr algn="ctr"/>
            <a:r>
              <a:rPr kumimoji="1" lang="ja-JP" altLang="en-US" sz="2000" dirty="0" smtClean="0"/>
              <a:t>コストを支払うのはそのうちの一部である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↓</a:t>
            </a:r>
            <a:endParaRPr lang="en-US" altLang="ja-JP" sz="2000" dirty="0" smtClean="0"/>
          </a:p>
          <a:p>
            <a:pPr algn="ctr"/>
            <a:r>
              <a:rPr kumimoji="1" lang="ja-JP" altLang="en-US" sz="2000" dirty="0" smtClean="0"/>
              <a:t>受益者と費用負担者のギャップを埋める必要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13959" y="914401"/>
            <a:ext cx="3716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樹木の管理（その３）</a:t>
            </a:r>
            <a:endParaRPr kumimoji="1" lang="ja-JP" altLang="en-US" sz="32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276</Words>
  <Application>Microsoft Office PowerPoint</Application>
  <PresentationFormat>画面に合わせる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Kusumoto</dc:creator>
  <cp:lastModifiedBy>Kusumoto</cp:lastModifiedBy>
  <cp:revision>45</cp:revision>
  <dcterms:created xsi:type="dcterms:W3CDTF">2011-10-17T00:47:02Z</dcterms:created>
  <dcterms:modified xsi:type="dcterms:W3CDTF">2011-10-23T06:01:28Z</dcterms:modified>
</cp:coreProperties>
</file>