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5" r:id="rId4"/>
    <p:sldId id="258" r:id="rId5"/>
    <p:sldId id="267" r:id="rId6"/>
    <p:sldId id="272" r:id="rId7"/>
    <p:sldId id="271" r:id="rId8"/>
    <p:sldId id="262" r:id="rId9"/>
    <p:sldId id="273" r:id="rId10"/>
    <p:sldId id="259" r:id="rId11"/>
    <p:sldId id="277" r:id="rId12"/>
    <p:sldId id="260" r:id="rId13"/>
    <p:sldId id="274" r:id="rId14"/>
    <p:sldId id="275" r:id="rId15"/>
    <p:sldId id="261" r:id="rId16"/>
    <p:sldId id="279" r:id="rId1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65" autoAdjust="0"/>
    <p:restoredTop sz="92381" autoAdjust="0"/>
  </p:normalViewPr>
  <p:slideViewPr>
    <p:cSldViewPr>
      <p:cViewPr>
        <p:scale>
          <a:sx n="70" d="100"/>
          <a:sy n="70" d="100"/>
        </p:scale>
        <p:origin x="-13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89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SUS\AppData\Local\Temp\Temp1_Gmail.zip\&#38651;&#21147;&#37327;&#65288;&#24180;&#24230;&#21029;&#12539;&#21508;&#26847;&#21029;&#6528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'[電力量（年度別・各棟別）.xls]年度別'!$B$149:$AA$149</c:f>
              <c:strCache>
                <c:ptCount val="26"/>
                <c:pt idx="0">
                  <c:v>1号館</c:v>
                </c:pt>
                <c:pt idx="1">
                  <c:v>2号館</c:v>
                </c:pt>
                <c:pt idx="2">
                  <c:v>3号館</c:v>
                </c:pt>
                <c:pt idx="3">
                  <c:v>ｱﾄﾞﾊﾞﾝｽﾄﾗﾎﾞ</c:v>
                </c:pt>
                <c:pt idx="4">
                  <c:v>17号館</c:v>
                </c:pt>
                <c:pt idx="5">
                  <c:v>6号館</c:v>
                </c:pt>
                <c:pt idx="6">
                  <c:v>8号館</c:v>
                </c:pt>
                <c:pt idx="7">
                  <c:v>9号館</c:v>
                </c:pt>
                <c:pt idx="8">
                  <c:v>10号館</c:v>
                </c:pt>
                <c:pt idx="9">
                  <c:v>11号館</c:v>
                </c:pt>
                <c:pt idx="10">
                  <c:v>15号館</c:v>
                </c:pt>
                <c:pt idx="11">
                  <c:v>16号館</c:v>
                </c:pt>
                <c:pt idx="12">
                  <c:v>105号館</c:v>
                </c:pt>
                <c:pt idx="13">
                  <c:v>学生会館</c:v>
                </c:pt>
                <c:pt idx="14">
                  <c:v>数理科学研究科棟</c:v>
                </c:pt>
                <c:pt idx="15">
                  <c:v>講堂</c:v>
                </c:pt>
                <c:pt idx="16">
                  <c:v>第1体育館</c:v>
                </c:pt>
                <c:pt idx="17">
                  <c:v>第2体育館</c:v>
                </c:pt>
                <c:pt idx="18">
                  <c:v>情報教育棟</c:v>
                </c:pt>
                <c:pt idx="19">
                  <c:v>ｷｬﾝﾊﾟｽﾌﾟﾗｻﾞ</c:v>
                </c:pt>
                <c:pt idx="20">
                  <c:v>図書館</c:v>
                </c:pt>
                <c:pt idx="21">
                  <c:v>学際交流棟</c:v>
                </c:pt>
                <c:pt idx="22">
                  <c:v>ﾌｧｶﾙﾃｨﾊｳｽ</c:v>
                </c:pt>
                <c:pt idx="23">
                  <c:v>18号館</c:v>
                </c:pt>
                <c:pt idx="24">
                  <c:v>ｺﾐﾌﾟﾗﾞ北館</c:v>
                </c:pt>
                <c:pt idx="25">
                  <c:v>ｺﾐﾌﾟﾗﾞ南館</c:v>
                </c:pt>
              </c:strCache>
            </c:strRef>
          </c:cat>
          <c:val>
            <c:numRef>
              <c:f>'[電力量（年度別・各棟別）.xls]年度別'!$B$162:$AA$162</c:f>
              <c:numCache>
                <c:formatCode>#,##0_ </c:formatCode>
                <c:ptCount val="26"/>
                <c:pt idx="0">
                  <c:v>314630</c:v>
                </c:pt>
                <c:pt idx="1">
                  <c:v>740000</c:v>
                </c:pt>
                <c:pt idx="2">
                  <c:v>1533360</c:v>
                </c:pt>
                <c:pt idx="3">
                  <c:v>751110</c:v>
                </c:pt>
                <c:pt idx="4">
                  <c:v>217880</c:v>
                </c:pt>
                <c:pt idx="5">
                  <c:v>146800</c:v>
                </c:pt>
                <c:pt idx="6">
                  <c:v>220510</c:v>
                </c:pt>
                <c:pt idx="7">
                  <c:v>290485.8</c:v>
                </c:pt>
                <c:pt idx="8">
                  <c:v>321760</c:v>
                </c:pt>
                <c:pt idx="9">
                  <c:v>20140</c:v>
                </c:pt>
                <c:pt idx="10">
                  <c:v>2261100</c:v>
                </c:pt>
                <c:pt idx="11">
                  <c:v>3795200</c:v>
                </c:pt>
                <c:pt idx="12">
                  <c:v>150670</c:v>
                </c:pt>
                <c:pt idx="13">
                  <c:v>265660</c:v>
                </c:pt>
                <c:pt idx="14">
                  <c:v>1224900</c:v>
                </c:pt>
                <c:pt idx="15">
                  <c:v>220140</c:v>
                </c:pt>
                <c:pt idx="16" formatCode="#,##0_);[Red]\(#,##0\)">
                  <c:v>257098</c:v>
                </c:pt>
                <c:pt idx="17" formatCode="#,##0_);[Red]\(#,##0\)">
                  <c:v>84730</c:v>
                </c:pt>
                <c:pt idx="18" formatCode="#,##0_);[Red]\(#,##0\)">
                  <c:v>1225600</c:v>
                </c:pt>
                <c:pt idx="19" formatCode="#,##0_);[Red]\(#,##0\)">
                  <c:v>259770</c:v>
                </c:pt>
                <c:pt idx="20">
                  <c:v>1069400</c:v>
                </c:pt>
                <c:pt idx="21">
                  <c:v>416160</c:v>
                </c:pt>
                <c:pt idx="22">
                  <c:v>357840</c:v>
                </c:pt>
                <c:pt idx="23">
                  <c:v>429100</c:v>
                </c:pt>
                <c:pt idx="24">
                  <c:v>458310</c:v>
                </c:pt>
                <c:pt idx="25">
                  <c:v>756180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9882368"/>
        <c:axId val="189883904"/>
      </c:barChart>
      <c:catAx>
        <c:axId val="189882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ea typeface="ＭＳ ゴシック" pitchFamily="49" charset="-128"/>
              </a:defRPr>
            </a:pPr>
            <a:endParaRPr lang="ja-JP"/>
          </a:p>
        </c:txPr>
        <c:crossAx val="189883904"/>
        <c:crosses val="autoZero"/>
        <c:auto val="1"/>
        <c:lblAlgn val="ctr"/>
        <c:lblOffset val="100"/>
        <c:noMultiLvlLbl val="0"/>
      </c:catAx>
      <c:valAx>
        <c:axId val="189883904"/>
        <c:scaling>
          <c:orientation val="minMax"/>
        </c:scaling>
        <c:delete val="0"/>
        <c:axPos val="l"/>
        <c:majorGridlines/>
        <c:numFmt formatCode="#,##0_ 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ja-JP"/>
          </a:p>
        </c:txPr>
        <c:crossAx val="189882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94B70-C80C-4AAF-B1BC-BA73EAFE89F9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D76F1-1529-4AC3-BDE8-834C3E3F7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538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15</a:t>
            </a:r>
            <a:r>
              <a:rPr kumimoji="1" lang="ja-JP" altLang="en-US" dirty="0" err="1" smtClean="0"/>
              <a:t>，</a:t>
            </a:r>
            <a:r>
              <a:rPr kumimoji="1" lang="en-US" altLang="ja-JP" dirty="0" smtClean="0"/>
              <a:t>16</a:t>
            </a:r>
            <a:r>
              <a:rPr kumimoji="1" lang="ja-JP" altLang="en-US" dirty="0" err="1" smtClean="0"/>
              <a:t>，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号館が高い</a:t>
            </a: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理系の研究施設　　⇔通常の教室は使用している時間帯が短い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数理科学研究科棟、情報教育棟</a:t>
            </a: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大きなサーバーなどのパソコン機器多</a:t>
            </a:r>
            <a:endParaRPr kumimoji="1" lang="en-US" altLang="ja-JP" dirty="0" smtClean="0"/>
          </a:p>
          <a:p>
            <a:r>
              <a:rPr kumimoji="1" lang="ja-JP" altLang="en-US" dirty="0" smtClean="0"/>
              <a:t>コミプラ南館</a:t>
            </a: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食堂、調理に電気必要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6F1-1529-4AC3-BDE8-834C3E3F7F4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6450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特に図書館で多く減らしたこと</a:t>
            </a:r>
            <a:endParaRPr kumimoji="1" lang="en-US" altLang="ja-JP" dirty="0" smtClean="0"/>
          </a:p>
          <a:p>
            <a:r>
              <a:rPr kumimoji="1" lang="ja-JP" altLang="en-US" dirty="0" smtClean="0"/>
              <a:t>教室は減らさないが、トイレや廊下を減らしたこと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6F1-1529-4AC3-BDE8-834C3E3F7F42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2407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6F1-1529-4AC3-BDE8-834C3E3F7F42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5755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エネルギー消費量</a:t>
            </a:r>
            <a:r>
              <a:rPr lang="en-US" altLang="ja-JP" dirty="0" smtClean="0"/>
              <a:t>30%</a:t>
            </a:r>
            <a:r>
              <a:rPr lang="ja-JP" altLang="en-US" dirty="0" smtClean="0"/>
              <a:t>削減 から将来的にはエネルギ</a:t>
            </a:r>
            <a:r>
              <a:rPr lang="en-US" altLang="ja-JP" dirty="0" smtClean="0"/>
              <a:t>―</a:t>
            </a:r>
            <a:r>
              <a:rPr lang="ja-JP" altLang="en-US" dirty="0" smtClean="0"/>
              <a:t>収支ゼロを目指しているのが</a:t>
            </a:r>
            <a:endParaRPr lang="en-US" altLang="ja-JP" dirty="0" smtClean="0"/>
          </a:p>
          <a:p>
            <a:r>
              <a:rPr kumimoji="1" lang="en-US" altLang="ja-JP" dirty="0" smtClean="0"/>
              <a:t>Zero Energy Building</a:t>
            </a:r>
            <a:r>
              <a:rPr kumimoji="1" lang="ja-JP" altLang="en-US" dirty="0" smtClean="0"/>
              <a:t>システム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6F1-1529-4AC3-BDE8-834C3E3F7F42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435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まず数理科学研究棟のそばにある分電施設に駒場の電機は届き、そこから、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四角に囲まれている各エリアごとに電気は届けられる。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6F1-1529-4AC3-BDE8-834C3E3F7F42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301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エアコンは圧縮機で冷媒を圧縮することでサイクルを作っている。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その圧縮機の動力として、ガスのものと電気のものとがある。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中央式は、ある場所で（</a:t>
            </a:r>
            <a:r>
              <a:rPr kumimoji="1" lang="en-US" altLang="ja-JP" dirty="0" smtClean="0"/>
              <a:t>21KOMCEE</a:t>
            </a:r>
            <a:r>
              <a:rPr kumimoji="1" lang="ja-JP" altLang="en-US" dirty="0" smtClean="0"/>
              <a:t>の隣にある</a:t>
            </a:r>
            <a:r>
              <a:rPr kumimoji="1" lang="en-US" altLang="ja-JP" dirty="0" smtClean="0"/>
              <a:t>105</a:t>
            </a:r>
            <a:r>
              <a:rPr kumimoji="1" lang="ja-JP" altLang="en-US" dirty="0" smtClean="0"/>
              <a:t>号館など）まとめて温水が作られる場合もある。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6F1-1529-4AC3-BDE8-834C3E3F7F42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962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大まかな分類</a:t>
            </a:r>
            <a:endParaRPr kumimoji="1" lang="en-US" altLang="ja-JP" dirty="0" smtClean="0"/>
          </a:p>
          <a:p>
            <a:r>
              <a:rPr kumimoji="1" lang="en-US" altLang="ja-JP" dirty="0" smtClean="0"/>
              <a:t>GHP</a:t>
            </a:r>
            <a:r>
              <a:rPr kumimoji="1" lang="ja-JP" altLang="en-US" dirty="0" smtClean="0"/>
              <a:t>＋</a:t>
            </a:r>
            <a:r>
              <a:rPr kumimoji="1" lang="en-US" altLang="ja-JP" dirty="0" smtClean="0"/>
              <a:t>EHP</a:t>
            </a:r>
            <a:r>
              <a:rPr kumimoji="1" lang="ja-JP" altLang="en-US" dirty="0" smtClean="0"/>
              <a:t>や、中央式＋</a:t>
            </a:r>
            <a:r>
              <a:rPr kumimoji="1" lang="en-US" altLang="ja-JP" dirty="0" smtClean="0"/>
              <a:t>GHP</a:t>
            </a:r>
            <a:r>
              <a:rPr kumimoji="1" lang="ja-JP" altLang="en-US" dirty="0" smtClean="0"/>
              <a:t>・</a:t>
            </a:r>
            <a:r>
              <a:rPr kumimoji="1" lang="en-US" altLang="ja-JP" dirty="0" smtClean="0"/>
              <a:t>EHP</a:t>
            </a:r>
            <a:r>
              <a:rPr kumimoji="1" lang="ja-JP" altLang="en-US" dirty="0" smtClean="0"/>
              <a:t>は階や部屋によって異なる</a:t>
            </a:r>
            <a:endParaRPr kumimoji="1" lang="en-US" altLang="ja-JP" dirty="0" smtClean="0"/>
          </a:p>
          <a:p>
            <a:r>
              <a:rPr kumimoji="1" lang="en-US" altLang="ja-JP" dirty="0" smtClean="0"/>
              <a:t>GHP</a:t>
            </a:r>
            <a:r>
              <a:rPr kumimoji="1" lang="ja-JP" altLang="en-US" dirty="0" smtClean="0"/>
              <a:t>や中央式を使っているところは消費電力が少ない（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号館、</a:t>
            </a:r>
            <a:r>
              <a:rPr kumimoji="1" lang="en-US" altLang="ja-JP" dirty="0" smtClean="0"/>
              <a:t>900</a:t>
            </a:r>
            <a:r>
              <a:rPr kumimoji="1" lang="ja-JP" altLang="en-US" dirty="0" smtClean="0"/>
              <a:t>番講堂など）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枚目の建物別使用量のスライドに戻りながら説明）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6F1-1529-4AC3-BDE8-834C3E3F7F42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4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契約電力は過去一年間のうちの最大需要電力から計算</a:t>
            </a:r>
            <a:endParaRPr kumimoji="1" lang="en-US" altLang="ja-JP" dirty="0" smtClean="0"/>
          </a:p>
          <a:p>
            <a:r>
              <a:rPr kumimoji="1" lang="ja-JP" altLang="en-US" dirty="0" smtClean="0"/>
              <a:t>　⇒一度多くの電気を使うと、その後一年間の電気代に影響してしまう</a:t>
            </a:r>
            <a:endParaRPr kumimoji="1" lang="en-US" altLang="ja-JP" dirty="0" smtClean="0"/>
          </a:p>
          <a:p>
            <a:r>
              <a:rPr kumimoji="1" lang="ja-JP" altLang="en-US" dirty="0" smtClean="0"/>
              <a:t>駒場キャンパスは他のキャンパスと異なり、昼間に消費が多く、夜はあまり使わない東京電力のプラン</a:t>
            </a:r>
            <a:endParaRPr kumimoji="1" lang="en-US" altLang="ja-JP" dirty="0" smtClean="0"/>
          </a:p>
          <a:p>
            <a:r>
              <a:rPr kumimoji="1" lang="ja-JP" altLang="en-US" dirty="0" smtClean="0"/>
              <a:t>（前に説明したように、他のキャンパスは研究施設が多く、夜間でも消費が減らない）</a:t>
            </a:r>
            <a:endParaRPr kumimoji="1" lang="en-US" altLang="ja-JP" dirty="0" smtClean="0"/>
          </a:p>
          <a:p>
            <a:r>
              <a:rPr kumimoji="1" lang="ja-JP" altLang="en-US" dirty="0" smtClean="0"/>
              <a:t>だいたい料金単価がいくらか、年間総額いくらくらいかなど、話せる程度で数値も出していただけると嬉しいです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6F1-1529-4AC3-BDE8-834C3E3F7F42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465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節電設備</a:t>
            </a: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人感センサー、冷暖房の中央管理、温度規制など</a:t>
            </a:r>
            <a:endParaRPr kumimoji="1" lang="en-US" altLang="ja-JP" dirty="0" smtClean="0"/>
          </a:p>
          <a:p>
            <a:r>
              <a:rPr kumimoji="1" lang="ja-JP" altLang="en-US" dirty="0" smtClean="0"/>
              <a:t>発電設備</a:t>
            </a: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太陽光、一応風力発電も触れてください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6F1-1529-4AC3-BDE8-834C3E3F7F42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188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こういうサイトがあり、リアルタイムで建物ごとの使用状況がわかる。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黒の線が去年の最大使用電力、赤の線がその</a:t>
            </a:r>
            <a:r>
              <a:rPr kumimoji="1" lang="en-US" altLang="ja-JP" dirty="0" smtClean="0"/>
              <a:t>30%</a:t>
            </a:r>
            <a:r>
              <a:rPr kumimoji="1" lang="ja-JP" altLang="en-US" dirty="0" smtClean="0"/>
              <a:t>減の目標値。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6F1-1529-4AC3-BDE8-834C3E3F7F42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2044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震災による発電所の停止、電力危機。ピークカットおよびピークシフトの必要性。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東大にも</a:t>
            </a:r>
            <a:r>
              <a:rPr kumimoji="1" lang="en-US" altLang="ja-JP" dirty="0" smtClean="0"/>
              <a:t>15%</a:t>
            </a:r>
            <a:r>
              <a:rPr kumimoji="1" lang="ja-JP" altLang="en-US" dirty="0" smtClean="0"/>
              <a:t>削減が義務付けられる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電力危機対策チームが東大内で組まれる。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成果では、東京電力の特別割引の対象になったことも触れてください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6F1-1529-4AC3-BDE8-834C3E3F7F42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3860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それぞれ、どのように、どれくらいの規模で行ったのか、簡単に触れてください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D76F1-1529-4AC3-BDE8-834C3E3F7F42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027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二等辺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1C0402E-4B3C-428E-8A9D-F3034B62CC24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C02665-56A7-4F16-BDE2-98E667097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402E-4B3C-428E-8A9D-F3034B62CC24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2665-56A7-4F16-BDE2-98E667097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402E-4B3C-428E-8A9D-F3034B62CC24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2665-56A7-4F16-BDE2-98E667097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1C0402E-4B3C-428E-8A9D-F3034B62CC24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2665-56A7-4F16-BDE2-98E667097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二等辺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1C0402E-4B3C-428E-8A9D-F3034B62CC24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C02665-56A7-4F16-BDE2-98E667097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1C0402E-4B3C-428E-8A9D-F3034B62CC24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C02665-56A7-4F16-BDE2-98E667097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1C0402E-4B3C-428E-8A9D-F3034B62CC24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C02665-56A7-4F16-BDE2-98E667097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402E-4B3C-428E-8A9D-F3034B62CC24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02665-56A7-4F16-BDE2-98E667097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1C0402E-4B3C-428E-8A9D-F3034B62CC24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C02665-56A7-4F16-BDE2-98E667097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1C0402E-4B3C-428E-8A9D-F3034B62CC24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C02665-56A7-4F16-BDE2-98E667097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1C0402E-4B3C-428E-8A9D-F3034B62CC24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C02665-56A7-4F16-BDE2-98E667097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1C0402E-4B3C-428E-8A9D-F3034B62CC24}" type="datetimeFigureOut">
              <a:rPr kumimoji="1" lang="ja-JP" altLang="en-US" smtClean="0"/>
              <a:t>2011/11/29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C02665-56A7-4F16-BDE2-98E6670972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1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omcee.c.u-tokyo.ac.jp/concept/zeb/zeb-tech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504" y="1292538"/>
            <a:ext cx="8062912" cy="1470025"/>
          </a:xfrm>
        </p:spPr>
        <p:txBody>
          <a:bodyPr/>
          <a:lstStyle/>
          <a:p>
            <a:pPr algn="ctr"/>
            <a:r>
              <a:rPr lang="ja-JP" altLang="en-US" dirty="0" smtClean="0"/>
              <a:t>環境の世紀</a:t>
            </a:r>
            <a:r>
              <a:rPr lang="en-US" altLang="ja-JP" dirty="0" smtClean="0"/>
              <a:t>17</a:t>
            </a:r>
            <a:r>
              <a:rPr lang="ja-JP" altLang="en-US" dirty="0" smtClean="0"/>
              <a:t>　第</a:t>
            </a:r>
            <a:r>
              <a:rPr lang="en-US" altLang="ja-JP" dirty="0" smtClean="0"/>
              <a:t>8</a:t>
            </a:r>
            <a:r>
              <a:rPr lang="ja-JP" altLang="en-US" dirty="0" smtClean="0"/>
              <a:t>回授業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504" y="2912730"/>
            <a:ext cx="8062912" cy="1752600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駒場キャンパスの電気事情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4624" y="4521314"/>
            <a:ext cx="66257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 smtClean="0">
                <a:latin typeface="+mn-ea"/>
              </a:rPr>
              <a:t>講師：早渕和弘さん</a:t>
            </a:r>
            <a:endParaRPr lang="en-US" altLang="ja-JP" sz="2000" dirty="0" smtClean="0">
              <a:latin typeface="+mn-ea"/>
            </a:endParaRPr>
          </a:p>
          <a:p>
            <a:r>
              <a:rPr lang="zh-TW" altLang="en-US" sz="2000" dirty="0" smtClean="0">
                <a:latin typeface="ＭＳ ゴシック" pitchFamily="49" charset="-128"/>
                <a:ea typeface="ＭＳ ゴシック" pitchFamily="49" charset="-128"/>
              </a:rPr>
              <a:t>東京</a:t>
            </a:r>
            <a:r>
              <a:rPr lang="zh-TW" altLang="en-US" sz="2000" dirty="0">
                <a:latin typeface="ＭＳ ゴシック" pitchFamily="49" charset="-128"/>
                <a:ea typeface="ＭＳ ゴシック" pitchFamily="49" charset="-128"/>
              </a:rPr>
              <a:t>大学教養学部等事務部経理課専門員（施設担当）</a:t>
            </a:r>
            <a:endParaRPr kumimoji="1" lang="ja-JP" altLang="en-US" sz="2000" dirty="0"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92088" y="3681536"/>
            <a:ext cx="7812360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ja-JP" altLang="en-US" dirty="0" smtClean="0"/>
              <a:t>校内の節電設備</a:t>
            </a:r>
            <a:endParaRPr kumimoji="1" lang="en-US" altLang="ja-JP" dirty="0" smtClean="0"/>
          </a:p>
          <a:p>
            <a:pPr>
              <a:lnSpc>
                <a:spcPct val="150000"/>
              </a:lnSpc>
            </a:pPr>
            <a:r>
              <a:rPr lang="ja-JP" altLang="en-US" dirty="0" smtClean="0"/>
              <a:t>見える化は進んでいる？</a:t>
            </a:r>
            <a:endParaRPr kumimoji="1" lang="en-US" altLang="ja-JP" dirty="0" smtClean="0"/>
          </a:p>
          <a:p>
            <a:pPr>
              <a:lnSpc>
                <a:spcPct val="150000"/>
              </a:lnSpc>
            </a:pPr>
            <a:r>
              <a:rPr kumimoji="1" lang="ja-JP" altLang="en-US" dirty="0" smtClean="0"/>
              <a:t>校内の発電設備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457200" y="1556792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48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駒場の節電対策は？</a:t>
            </a:r>
            <a:endParaRPr kumimoji="1" lang="ja-JP" altLang="en-US" sz="48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1">
                  <a:tint val="83000"/>
                  <a:satMod val="150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324544" y="-21275"/>
            <a:ext cx="9361040" cy="139903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東京大学での見える化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400" dirty="0" smtClean="0"/>
              <a:t>http://ep-monitor.adm.u-tokyo.ac.jp/portal/denryoku?id=20000</a:t>
            </a:r>
            <a:r>
              <a:rPr lang="en-US" altLang="ja-JP" sz="2400" dirty="0"/>
              <a:t/>
            </a:r>
            <a:br>
              <a:rPr lang="en-US" altLang="ja-JP" sz="2400" dirty="0"/>
            </a:br>
            <a:r>
              <a:rPr lang="ja-JP" altLang="en-US" sz="2400" dirty="0"/>
              <a:t>また</a:t>
            </a:r>
            <a:r>
              <a:rPr lang="ja-JP" altLang="en-US" sz="2400" dirty="0" smtClean="0"/>
              <a:t>は「東大ポータル」で検索　　　　　　　</a:t>
            </a:r>
            <a:r>
              <a:rPr lang="en-US" altLang="ja-JP" sz="2400" dirty="0" smtClean="0"/>
              <a:t>       </a:t>
            </a:r>
            <a:r>
              <a:rPr lang="en-US" altLang="ja-JP" sz="1800" dirty="0" smtClean="0"/>
              <a:t>(</a:t>
            </a:r>
            <a:r>
              <a:rPr lang="ja-JP" altLang="en-US" sz="1800" dirty="0" smtClean="0"/>
              <a:t>学内</a:t>
            </a:r>
            <a:r>
              <a:rPr lang="en-US" altLang="ja-JP" sz="1800" dirty="0" smtClean="0"/>
              <a:t>LAN</a:t>
            </a:r>
            <a:r>
              <a:rPr lang="ja-JP" altLang="en-US" sz="1800" dirty="0" smtClean="0"/>
              <a:t>からのみ</a:t>
            </a:r>
            <a:r>
              <a:rPr lang="en-US" altLang="ja-JP" sz="1800" dirty="0" smtClean="0"/>
              <a:t>)</a:t>
            </a:r>
            <a:endParaRPr kumimoji="1" lang="ja-JP" altLang="en-US" sz="1800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4" t="251" r="-834" b="-251"/>
          <a:stretch/>
        </p:blipFill>
        <p:spPr>
          <a:xfrm>
            <a:off x="264574" y="1340768"/>
            <a:ext cx="8699914" cy="5517232"/>
          </a:xfrm>
        </p:spPr>
      </p:pic>
    </p:spTree>
    <p:extLst>
      <p:ext uri="{BB962C8B-B14F-4D97-AF65-F5344CB8AC3E}">
        <p14:creationId xmlns:p14="http://schemas.microsoft.com/office/powerpoint/2010/main" val="20641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603748"/>
            <a:ext cx="8229600" cy="1399032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/>
              <a:t>震災の影響は？</a:t>
            </a:r>
            <a:endParaRPr kumimoji="1" lang="ja-JP" altLang="en-US" sz="4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34888" y="3789040"/>
            <a:ext cx="8229600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ja-JP" altLang="en-US" dirty="0" smtClean="0"/>
              <a:t>駒場における緊急節電の背景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r>
              <a:rPr lang="ja-JP" altLang="en-US" dirty="0" smtClean="0"/>
              <a:t>新たにどんな節電対策が取られたか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r>
              <a:rPr lang="ja-JP" altLang="en-US" dirty="0" smtClean="0"/>
              <a:t>その成果は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endParaRPr lang="en-US" altLang="ja-JP" dirty="0" smtClean="0"/>
          </a:p>
          <a:p>
            <a:pPr>
              <a:lnSpc>
                <a:spcPct val="150000"/>
              </a:lnSpc>
            </a:pP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7030320"/>
              </p:ext>
            </p:extLst>
          </p:nvPr>
        </p:nvGraphicFramePr>
        <p:xfrm>
          <a:off x="0" y="0"/>
          <a:ext cx="9144000" cy="6908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9632"/>
                <a:gridCol w="7884368"/>
              </a:tblGrid>
              <a:tr h="43034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空調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冷暖房空調使用禁止　（電源ボタンに使用禁止と書いたシールを貼る）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08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大型熱源設備</a:t>
                      </a: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(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冷凍機、ボイラ、ポンプ）の使用禁止</a:t>
                      </a:r>
                    </a:p>
                  </a:txBody>
                  <a:tcPr marL="9525" marR="9525" marT="9525" marB="0" anchor="ctr"/>
                </a:tc>
              </a:tr>
              <a:tr h="3108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照明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作業場所を除き、器具単位で蛍光管･電球を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外す</a:t>
                      </a:r>
                      <a:endParaRPr lang="en-US" altLang="ja-JP" sz="1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108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給湯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洗面台、給湯･湯沸室にある電気温水器の電源停止</a:t>
                      </a:r>
                    </a:p>
                  </a:txBody>
                  <a:tcPr marL="9525" marR="9525" marT="9525" marB="0" anchor="ctr"/>
                </a:tc>
              </a:tr>
              <a:tr h="31088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実験機器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大規模な電力を用いる実験・研究の休止</a:t>
                      </a:r>
                    </a:p>
                  </a:txBody>
                  <a:tcPr marL="9525" marR="9525" marT="9525" marB="0" anchor="ctr"/>
                </a:tc>
              </a:tr>
              <a:tr h="4439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可能な限り、研究室内サーバ・ディープフリーザ・恒温器・ドラフトチャンバーを停止させる</a:t>
                      </a:r>
                    </a:p>
                  </a:txBody>
                  <a:tcPr marL="9525" marR="9525" marT="9525" marB="0" anchor="ctr"/>
                </a:tc>
              </a:tr>
              <a:tr h="3108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ピーク時間（</a:t>
                      </a: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～</a:t>
                      </a:r>
                      <a:r>
                        <a:rPr lang="en-US" altLang="ja-JP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時）を外した研究の実施</a:t>
                      </a:r>
                    </a:p>
                  </a:txBody>
                  <a:tcPr marL="9525" marR="9525" marT="9525" marB="0" anchor="ctr"/>
                </a:tc>
              </a:tr>
              <a:tr h="3108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プリンター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プリンター２台に１台停止</a:t>
                      </a:r>
                    </a:p>
                  </a:txBody>
                  <a:tcPr marL="9525" marR="9525" marT="9525" marB="0" anchor="ctr"/>
                </a:tc>
              </a:tr>
              <a:tr h="3108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エレベータ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エレベータ２台に１台を停止（元を切る）</a:t>
                      </a:r>
                    </a:p>
                  </a:txBody>
                  <a:tcPr marL="9525" marR="9525" marT="9525" marB="0" anchor="ctr"/>
                </a:tc>
              </a:tr>
              <a:tr h="3108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パソコン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パソコンディスプレイの照度を５０％に設定する</a:t>
                      </a:r>
                    </a:p>
                  </a:txBody>
                  <a:tcPr marL="9525" marR="9525" marT="9525" marB="0" anchor="ctr"/>
                </a:tc>
              </a:tr>
              <a:tr h="43034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冷蔵庫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食品用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冷蔵庫集約（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設定温度を可能な限り最大限に緩和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）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108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トイレ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トイレのウォシュレット・便座の使用禁止（コンセントを抜く）</a:t>
                      </a:r>
                    </a:p>
                  </a:txBody>
                  <a:tcPr marL="9525" marR="9525" marT="9525" marB="0" anchor="ctr"/>
                </a:tc>
              </a:tr>
              <a:tr h="31088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家電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電子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レンジ、ポット、</a:t>
                      </a:r>
                      <a:r>
                        <a:rPr lang="en-US" altLang="ja-JP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IH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ヒータ、電気時計使用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禁止（コンセントを抜く）</a:t>
                      </a:r>
                    </a:p>
                  </a:txBody>
                  <a:tcPr marL="9525" marR="9525" marT="9525" marB="0" anchor="ctr"/>
                </a:tc>
              </a:tr>
              <a:tr h="443934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その他の機器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私物の電化製品の使用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禁止</a:t>
                      </a:r>
                      <a:r>
                        <a:rPr lang="en-US" altLang="ja-JP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(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コンセントを抜く</a:t>
                      </a:r>
                      <a:r>
                        <a:rPr lang="en-US" altLang="ja-JP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)(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ハロゲンヒータ</a:t>
                      </a:r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、ノートパソコン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など</a:t>
                      </a:r>
                      <a:r>
                        <a:rPr lang="en-US" altLang="ja-JP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)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443934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その他の対策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部局に対策の実施の報告をさせる。課長クラスのパトロール（朝１回　昼１回）</a:t>
                      </a:r>
                    </a:p>
                  </a:txBody>
                  <a:tcPr marL="9525" marR="9525" marT="9525" marB="0" anchor="ctr"/>
                </a:tc>
              </a:tr>
              <a:tr h="3108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テナント運用時間の短縮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108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テナントへの節電指導及び運用計画書提出</a:t>
                      </a:r>
                    </a:p>
                  </a:txBody>
                  <a:tcPr marL="9525" marR="9525" marT="9525" marB="0" anchor="ctr"/>
                </a:tc>
              </a:tr>
              <a:tr h="3108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工事業者に対する節電の要請・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指導</a:t>
                      </a:r>
                      <a:endParaRPr lang="ja-JP" alt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  <a:tr h="31088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自動販売機休止</a:t>
                      </a: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ゴシック" pitchFamily="49" charset="-128"/>
                          <a:ea typeface="ＭＳ ゴシック" pitchFamily="49" charset="-128"/>
                        </a:rPr>
                        <a:t>（一部）</a:t>
                      </a:r>
                      <a:endParaRPr lang="zh-TW" altLang="en-US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L="9525" marR="9525" marT="9525" marB="0" anchor="ctr"/>
                </a:tc>
              </a:tr>
              <a:tr h="31088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キャンパス毎一斉休業日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9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蛍光灯の間引き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3000698"/>
              </p:ext>
            </p:extLst>
          </p:nvPr>
        </p:nvGraphicFramePr>
        <p:xfrm>
          <a:off x="251520" y="1683696"/>
          <a:ext cx="4042791" cy="4985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7597"/>
                <a:gridCol w="1347597"/>
                <a:gridCol w="1347597"/>
              </a:tblGrid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建物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外した蛍光管数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外す前蛍光管数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１号館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２号館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164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３号館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142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５号館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６号館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７号館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８号館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195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９号館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24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１０号館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116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１１号館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１２号館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7" name="コンテンツ プレースホルダー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3220769"/>
              </p:ext>
            </p:extLst>
          </p:nvPr>
        </p:nvGraphicFramePr>
        <p:xfrm>
          <a:off x="4427984" y="1677276"/>
          <a:ext cx="4464497" cy="4985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6490"/>
                <a:gridCol w="1409842"/>
                <a:gridCol w="1488165"/>
              </a:tblGrid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建物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外した蛍光管数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外す前蛍光管数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１３号館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１４号館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１５号館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１６号館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310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１７号館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１８号館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666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情報教育棟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1259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駒場図書館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アドラボ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141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アドミニ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135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401</a:t>
                      </a:r>
                    </a:p>
                  </a:txBody>
                  <a:tcPr marL="9525" marR="9525" marT="9525" marB="0" anchor="ctr"/>
                </a:tc>
              </a:tr>
              <a:tr h="415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2915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4034</a:t>
                      </a:r>
                      <a:r>
                        <a:rPr lang="ja-JP" alt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＋</a:t>
                      </a:r>
                      <a:r>
                        <a:rPr lang="en-US" altLang="ja-JP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/>
                        </a:rPr>
                        <a:t>α</a:t>
                      </a:r>
                      <a:endParaRPr lang="en-US" altLang="ja-JP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-2848429" y="780142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086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669928"/>
            <a:ext cx="8229600" cy="1399032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/>
              <a:t>駒場の電気の今後</a:t>
            </a:r>
            <a:endParaRPr kumimoji="1" lang="ja-JP" altLang="en-US" sz="4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34888" y="4221088"/>
            <a:ext cx="8229600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ja-JP" dirty="0" smtClean="0"/>
              <a:t>21KOMCEE</a:t>
            </a:r>
            <a:r>
              <a:rPr lang="ja-JP" altLang="en-US" dirty="0" smtClean="0"/>
              <a:t>の電気について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r>
              <a:rPr kumimoji="1" lang="ja-JP" altLang="en-US" dirty="0" smtClean="0"/>
              <a:t>今後の方針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en-US" altLang="ja-JP" sz="4000" dirty="0" smtClean="0"/>
              <a:t>21KOMCEE</a:t>
            </a:r>
            <a:r>
              <a:rPr kumimoji="1" lang="ja-JP" altLang="en-US" sz="4000" dirty="0" smtClean="0"/>
              <a:t>の</a:t>
            </a:r>
            <a:r>
              <a:rPr kumimoji="1" lang="en-US" altLang="ja-JP" sz="4000" dirty="0" smtClean="0"/>
              <a:t>ZEB</a:t>
            </a:r>
            <a:r>
              <a:rPr kumimoji="1" lang="ja-JP" altLang="en-US" sz="4000" dirty="0" smtClean="0"/>
              <a:t>システム</a:t>
            </a:r>
            <a:endParaRPr kumimoji="1" lang="ja-JP" altLang="en-US" sz="40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522866"/>
              </p:ext>
            </p:extLst>
          </p:nvPr>
        </p:nvGraphicFramePr>
        <p:xfrm>
          <a:off x="125896" y="1376590"/>
          <a:ext cx="8910600" cy="493890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45250"/>
                <a:gridCol w="5565350"/>
              </a:tblGrid>
              <a:tr h="559605">
                <a:tc>
                  <a:txBody>
                    <a:bodyPr/>
                    <a:lstStyle/>
                    <a:p>
                      <a:r>
                        <a:rPr lang="ja-JP" altLang="ja-JP" sz="1800" b="0" dirty="0" smtClean="0"/>
                        <a:t>自然光活用ＬＥＤ調光</a:t>
                      </a:r>
                    </a:p>
                  </a:txBody>
                  <a:tcPr marL="134180" marR="134180" marT="67090" marB="670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/>
                        <a:t>全ての照明に</a:t>
                      </a:r>
                      <a:r>
                        <a:rPr kumimoji="1" lang="en-US" altLang="ja-JP" sz="1800" b="0" dirty="0" smtClean="0"/>
                        <a:t>LED</a:t>
                      </a:r>
                      <a:r>
                        <a:rPr kumimoji="1" lang="ja-JP" altLang="en-US" sz="1800" b="0" dirty="0" smtClean="0"/>
                        <a:t>使用。さらに自然光の強さや滞在者の有無に合わせて自然調光。</a:t>
                      </a:r>
                      <a:endParaRPr kumimoji="1" lang="ja-JP" altLang="en-US" sz="1800" b="0" dirty="0"/>
                    </a:p>
                  </a:txBody>
                  <a:tcPr marL="134180" marR="134180" marT="67090" marB="67090"/>
                </a:tc>
              </a:tr>
              <a:tr h="4334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800" b="0" dirty="0" smtClean="0"/>
                        <a:t>薄膜型太陽光発電システム</a:t>
                      </a:r>
                    </a:p>
                  </a:txBody>
                  <a:tcPr marL="134180" marR="134180" marT="67090" marB="670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/>
                        <a:t>従来のものより製造時の環境負荷を軽減。</a:t>
                      </a:r>
                      <a:endParaRPr kumimoji="1" lang="ja-JP" altLang="en-US" sz="1800" b="0" dirty="0"/>
                    </a:p>
                  </a:txBody>
                  <a:tcPr marL="134180" marR="134180" marT="67090" marB="67090"/>
                </a:tc>
              </a:tr>
              <a:tr h="5596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800" b="0" dirty="0" smtClean="0"/>
                        <a:t>パッシブソーラー</a:t>
                      </a:r>
                    </a:p>
                  </a:txBody>
                  <a:tcPr marL="134180" marR="134180" marT="67090" marB="670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/>
                        <a:t>冬は昼間の日射熱を床に蓄熱、夏は夜間に換気して天井や基礎部分を冷却。</a:t>
                      </a:r>
                      <a:endParaRPr kumimoji="1" lang="ja-JP" altLang="en-US" sz="1800" b="0" dirty="0"/>
                    </a:p>
                  </a:txBody>
                  <a:tcPr marL="134180" marR="134180" marT="67090" marB="67090"/>
                </a:tc>
              </a:tr>
              <a:tr h="6312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800" b="0" dirty="0" smtClean="0"/>
                        <a:t>地下水循環型冷暖房システム</a:t>
                      </a:r>
                    </a:p>
                  </a:txBody>
                  <a:tcPr marL="134180" marR="134180" marT="67090" marB="670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/>
                        <a:t>井戸でくみ上げた地下水と熱のやりとりで、冷暖房の使用を抑制。</a:t>
                      </a:r>
                      <a:endParaRPr kumimoji="1" lang="en-US" altLang="ja-JP" sz="1800" b="0" dirty="0" smtClean="0"/>
                    </a:p>
                  </a:txBody>
                  <a:tcPr marL="134180" marR="134180" marT="67090" marB="67090"/>
                </a:tc>
              </a:tr>
              <a:tr h="5596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800" b="0" dirty="0" smtClean="0"/>
                        <a:t>放射冷暖房システム</a:t>
                      </a:r>
                    </a:p>
                  </a:txBody>
                  <a:tcPr marL="134180" marR="134180" marT="67090" marB="670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/>
                        <a:t>水の循環により適温に保たれた金属パネルを天井などに設置。</a:t>
                      </a:r>
                      <a:endParaRPr kumimoji="1" lang="ja-JP" altLang="en-US" sz="1800" b="0" dirty="0"/>
                    </a:p>
                  </a:txBody>
                  <a:tcPr marL="134180" marR="134180" marT="67090" marB="67090"/>
                </a:tc>
              </a:tr>
              <a:tr h="3998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800" b="0" dirty="0" smtClean="0"/>
                        <a:t>ダブルスキン </a:t>
                      </a:r>
                      <a:endParaRPr lang="en-US" altLang="ja-JP" sz="1800" b="0" dirty="0" smtClean="0"/>
                    </a:p>
                  </a:txBody>
                  <a:tcPr marL="134180" marR="134180" marT="67090" marB="670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/>
                        <a:t>二重窓ガラスの導入。</a:t>
                      </a:r>
                      <a:endParaRPr kumimoji="1" lang="ja-JP" altLang="en-US" sz="1800" b="0" dirty="0"/>
                    </a:p>
                  </a:txBody>
                  <a:tcPr marL="134180" marR="134180" marT="67090" marB="67090"/>
                </a:tc>
              </a:tr>
              <a:tr h="5596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800" b="0" dirty="0" smtClean="0"/>
                        <a:t>雨水利用システム</a:t>
                      </a:r>
                    </a:p>
                  </a:txBody>
                  <a:tcPr marL="134180" marR="134180" marT="67090" marB="670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/>
                        <a:t>雨水をトイレの洗浄水や屋上緑化への散水や打ち水に利用。</a:t>
                      </a:r>
                      <a:endParaRPr kumimoji="1" lang="ja-JP" altLang="en-US" sz="1800" b="0" dirty="0"/>
                    </a:p>
                  </a:txBody>
                  <a:tcPr marL="134180" marR="134180" marT="67090" marB="67090"/>
                </a:tc>
              </a:tr>
              <a:tr h="5596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800" b="0" dirty="0" smtClean="0"/>
                        <a:t>学ぶクン／視える化</a:t>
                      </a:r>
                    </a:p>
                  </a:txBody>
                  <a:tcPr marL="134180" marR="134180" marT="67090" marB="67090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0" dirty="0" smtClean="0"/>
                        <a:t>学生に問題解決の方法を考えさせる、エネルギー使用状況の見える化能力を備えた</a:t>
                      </a:r>
                      <a:r>
                        <a:rPr kumimoji="1" lang="en-US" altLang="ja-JP" sz="1800" b="0" dirty="0" smtClean="0"/>
                        <a:t>AI</a:t>
                      </a:r>
                      <a:r>
                        <a:rPr kumimoji="1" lang="ja-JP" altLang="en-US" sz="1800" b="0" dirty="0" smtClean="0"/>
                        <a:t>。</a:t>
                      </a:r>
                      <a:endParaRPr kumimoji="1" lang="en-US" altLang="ja-JP" sz="1800" b="0" dirty="0" smtClean="0"/>
                    </a:p>
                  </a:txBody>
                  <a:tcPr marL="134180" marR="134180" marT="67090" marB="67090"/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0" y="6487091"/>
            <a:ext cx="9324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dirty="0"/>
              <a:t>参照：</a:t>
            </a:r>
            <a:r>
              <a:rPr lang="en-US" altLang="ja-JP" u="sng" dirty="0">
                <a:hlinkClick r:id="rId3"/>
              </a:rPr>
              <a:t>http://www.komcee.c.u-tokyo.ac.jp/concept/zeb/zeb-tech#</a:t>
            </a:r>
            <a:r>
              <a:rPr lang="ja-JP" altLang="ja-JP" dirty="0"/>
              <a:t> 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3069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1399032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/>
              <a:t>駒場での電気使用量は？</a:t>
            </a:r>
            <a:endParaRPr kumimoji="1" lang="ja-JP" altLang="en-US" sz="4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7544" y="3140968"/>
            <a:ext cx="8496944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ja-JP" altLang="en-US" dirty="0" smtClean="0"/>
              <a:t>一日の変化は？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lang="ja-JP" altLang="en-US" dirty="0" smtClean="0"/>
              <a:t>建物ごとの使用量は？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r>
              <a:rPr lang="ja-JP" altLang="en-US" dirty="0" smtClean="0"/>
              <a:t>東大の他のキャンパス</a:t>
            </a:r>
            <a:r>
              <a:rPr kumimoji="1" lang="ja-JP" altLang="en-US" dirty="0" smtClean="0"/>
              <a:t>との比較</a:t>
            </a:r>
            <a:endParaRPr kumimoji="1" lang="en-US" altLang="ja-JP" dirty="0" smtClean="0"/>
          </a:p>
          <a:p>
            <a:pPr>
              <a:lnSpc>
                <a:spcPct val="150000"/>
              </a:lnSpc>
            </a:pPr>
            <a:r>
              <a:rPr lang="ja-JP" altLang="en-US" dirty="0"/>
              <a:t>駒場の使用量</a:t>
            </a:r>
            <a:r>
              <a:rPr lang="ja-JP" altLang="en-US" dirty="0" smtClean="0"/>
              <a:t>は他の施設に比べて多い</a:t>
            </a:r>
            <a:r>
              <a:rPr lang="ja-JP" altLang="en-US" dirty="0"/>
              <a:t>の</a:t>
            </a:r>
            <a:r>
              <a:rPr lang="ja-JP" altLang="en-US" dirty="0" smtClean="0"/>
              <a:t>か</a:t>
            </a:r>
            <a:r>
              <a:rPr lang="ja-JP" altLang="en-US" dirty="0"/>
              <a:t>？</a:t>
            </a:r>
            <a:endParaRPr kumimoji="1" lang="en-US" altLang="ja-JP" dirty="0" smtClean="0"/>
          </a:p>
          <a:p>
            <a:pPr>
              <a:lnSpc>
                <a:spcPct val="150000"/>
              </a:lnSpc>
            </a:pPr>
            <a:endParaRPr kumimoji="1" lang="en-US" altLang="ja-JP" dirty="0" smtClean="0"/>
          </a:p>
          <a:p>
            <a:pPr>
              <a:lnSpc>
                <a:spcPct val="150000"/>
              </a:lnSpc>
            </a:pP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建物ごと電気使用量　</a:t>
            </a:r>
            <a:r>
              <a:rPr kumimoji="1" lang="en-US" altLang="ja-JP" sz="1800" dirty="0" smtClean="0"/>
              <a:t>22</a:t>
            </a:r>
            <a:r>
              <a:rPr kumimoji="1" lang="ja-JP" altLang="en-US" sz="1800" dirty="0" smtClean="0"/>
              <a:t>年度</a:t>
            </a:r>
            <a:endParaRPr kumimoji="1" lang="ja-JP" altLang="en-US" sz="18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6045251"/>
              </p:ext>
            </p:extLst>
          </p:nvPr>
        </p:nvGraphicFramePr>
        <p:xfrm>
          <a:off x="467544" y="1601417"/>
          <a:ext cx="8229600" cy="5256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611560" y="1321023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(kwh)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3392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1399032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/>
              <a:t>駒場の電気系統は？</a:t>
            </a:r>
            <a:endParaRPr kumimoji="1" lang="ja-JP" altLang="en-US" sz="4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34888" y="3249488"/>
            <a:ext cx="8229600" cy="45720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kumimoji="1" lang="en-US" altLang="ja-JP" dirty="0" smtClean="0"/>
          </a:p>
          <a:p>
            <a:pPr>
              <a:lnSpc>
                <a:spcPct val="150000"/>
              </a:lnSpc>
            </a:pPr>
            <a:r>
              <a:rPr lang="ja-JP" altLang="en-US" dirty="0" smtClean="0"/>
              <a:t>分電はどのような仕組みになっているか？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r>
              <a:rPr lang="ja-JP" altLang="en-US" dirty="0" smtClean="0"/>
              <a:t>電気とガスによる冷暖房</a:t>
            </a:r>
            <a:endParaRPr lang="en-US" altLang="ja-JP" dirty="0" smtClean="0"/>
          </a:p>
          <a:p>
            <a:pPr marL="64008" indent="0">
              <a:lnSpc>
                <a:spcPct val="150000"/>
              </a:lnSpc>
              <a:buNone/>
            </a:pP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高圧フロー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1216" y="1844824"/>
            <a:ext cx="2674640" cy="2592288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kumimoji="1" lang="en-US" altLang="ja-JP" sz="2000" dirty="0" smtClean="0"/>
              <a:t>3</a:t>
            </a:r>
            <a:r>
              <a:rPr kumimoji="1" lang="ja-JP" altLang="en-US" sz="2000" dirty="0" smtClean="0"/>
              <a:t>号館</a:t>
            </a:r>
            <a:endParaRPr kumimoji="1" lang="en-US" altLang="ja-JP" sz="2000" dirty="0" smtClean="0"/>
          </a:p>
          <a:p>
            <a:r>
              <a:rPr lang="en-US" altLang="ja-JP" sz="2000" dirty="0" smtClean="0"/>
              <a:t>6</a:t>
            </a:r>
            <a:r>
              <a:rPr lang="ja-JP" altLang="en-US" sz="2000" dirty="0"/>
              <a:t>・</a:t>
            </a:r>
            <a:r>
              <a:rPr lang="en-US" altLang="ja-JP" sz="2000" dirty="0" smtClean="0"/>
              <a:t>17</a:t>
            </a:r>
            <a:r>
              <a:rPr lang="ja-JP" altLang="en-US" sz="2000" dirty="0" smtClean="0"/>
              <a:t>号館</a:t>
            </a:r>
            <a:endParaRPr lang="en-US" altLang="ja-JP" sz="2000" dirty="0" smtClean="0"/>
          </a:p>
          <a:p>
            <a:r>
              <a:rPr kumimoji="1" lang="en-US" altLang="ja-JP" sz="2000" dirty="0" smtClean="0"/>
              <a:t>10</a:t>
            </a:r>
            <a:r>
              <a:rPr kumimoji="1" lang="ja-JP" altLang="en-US" sz="2000" dirty="0" smtClean="0"/>
              <a:t>・</a:t>
            </a:r>
            <a:r>
              <a:rPr kumimoji="1" lang="en-US" altLang="ja-JP" sz="2000" dirty="0" smtClean="0"/>
              <a:t>5</a:t>
            </a:r>
            <a:r>
              <a:rPr kumimoji="1" lang="ja-JP" altLang="en-US" sz="2000" dirty="0" smtClean="0"/>
              <a:t>・</a:t>
            </a:r>
            <a:r>
              <a:rPr kumimoji="1" lang="en-US" altLang="ja-JP" sz="2000" dirty="0" smtClean="0"/>
              <a:t>7</a:t>
            </a:r>
            <a:r>
              <a:rPr kumimoji="1" lang="ja-JP" altLang="en-US" sz="2000" dirty="0" smtClean="0"/>
              <a:t>号館</a:t>
            </a:r>
            <a:endParaRPr kumimoji="1" lang="en-US" altLang="ja-JP" sz="2000" dirty="0" smtClean="0"/>
          </a:p>
          <a:p>
            <a:r>
              <a:rPr kumimoji="1" lang="en-US" altLang="ja-JP" sz="2000" dirty="0" smtClean="0"/>
              <a:t>9</a:t>
            </a:r>
            <a:r>
              <a:rPr kumimoji="1" lang="ja-JP" altLang="en-US" sz="2000" dirty="0" smtClean="0"/>
              <a:t>号館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アドバンストラボ</a:t>
            </a:r>
            <a:endParaRPr lang="en-US" altLang="ja-JP" sz="2000" dirty="0" smtClean="0"/>
          </a:p>
          <a:p>
            <a:r>
              <a:rPr kumimoji="1" lang="en-US" altLang="ja-JP" sz="2000" dirty="0"/>
              <a:t>8</a:t>
            </a:r>
            <a:r>
              <a:rPr kumimoji="1" lang="ja-JP" altLang="en-US" sz="2000" dirty="0" smtClean="0"/>
              <a:t>号館</a:t>
            </a:r>
            <a:endParaRPr kumimoji="1" lang="en-US" altLang="ja-JP" sz="2000" dirty="0" smtClean="0"/>
          </a:p>
          <a:p>
            <a:r>
              <a:rPr lang="en-US" altLang="ja-JP" sz="2000" dirty="0"/>
              <a:t>18</a:t>
            </a:r>
            <a:r>
              <a:rPr lang="ja-JP" altLang="en-US" sz="2000" dirty="0"/>
              <a:t>号館</a:t>
            </a:r>
            <a:endParaRPr kumimoji="1" lang="en-US" altLang="ja-JP" sz="2000" dirty="0" smtClean="0"/>
          </a:p>
          <a:p>
            <a:endParaRPr kumimoji="1" lang="ja-JP" altLang="en-US" sz="2000" dirty="0"/>
          </a:p>
        </p:txBody>
      </p:sp>
      <p:sp>
        <p:nvSpPr>
          <p:cNvPr id="78" name="コンテンツ プレースホルダー 2"/>
          <p:cNvSpPr txBox="1">
            <a:spLocks/>
          </p:cNvSpPr>
          <p:nvPr/>
        </p:nvSpPr>
        <p:spPr>
          <a:xfrm>
            <a:off x="1331640" y="4744319"/>
            <a:ext cx="3682752" cy="78370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/>
              <a:t>アドミニストレーション棟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駒場博物館</a:t>
            </a:r>
            <a:endParaRPr lang="en-US" altLang="ja-JP" sz="2000" dirty="0" smtClean="0"/>
          </a:p>
        </p:txBody>
      </p:sp>
      <p:sp>
        <p:nvSpPr>
          <p:cNvPr id="79" name="コンテンツ プレースホルダー 2"/>
          <p:cNvSpPr txBox="1">
            <a:spLocks/>
          </p:cNvSpPr>
          <p:nvPr/>
        </p:nvSpPr>
        <p:spPr>
          <a:xfrm>
            <a:off x="5545082" y="4077072"/>
            <a:ext cx="3384376" cy="265137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/>
              <a:t>情報</a:t>
            </a:r>
            <a:r>
              <a:rPr lang="ja-JP" altLang="en-US" sz="2000" dirty="0" smtClean="0"/>
              <a:t>教育棟</a:t>
            </a:r>
            <a:endParaRPr lang="en-US" altLang="ja-JP" sz="2000" dirty="0" smtClean="0"/>
          </a:p>
          <a:p>
            <a:r>
              <a:rPr lang="en-US" altLang="ja-JP" sz="2000" dirty="0" smtClean="0"/>
              <a:t>2</a:t>
            </a:r>
            <a:r>
              <a:rPr lang="ja-JP" altLang="en-US" sz="2000" dirty="0" smtClean="0"/>
              <a:t>・</a:t>
            </a:r>
            <a:r>
              <a:rPr lang="en-US" altLang="ja-JP" sz="2000" dirty="0" smtClean="0"/>
              <a:t>12</a:t>
            </a:r>
            <a:r>
              <a:rPr lang="ja-JP" altLang="en-US" sz="2000" dirty="0" smtClean="0"/>
              <a:t>・</a:t>
            </a:r>
            <a:r>
              <a:rPr lang="en-US" altLang="ja-JP" sz="2000" dirty="0" smtClean="0"/>
              <a:t>13</a:t>
            </a:r>
            <a:r>
              <a:rPr lang="ja-JP" altLang="en-US" sz="2000" dirty="0" smtClean="0"/>
              <a:t>・</a:t>
            </a:r>
            <a:r>
              <a:rPr lang="en-US" altLang="ja-JP" sz="2000" dirty="0" smtClean="0"/>
              <a:t>14</a:t>
            </a:r>
            <a:r>
              <a:rPr lang="ja-JP" altLang="en-US" sz="2000" dirty="0" smtClean="0"/>
              <a:t>号館</a:t>
            </a:r>
            <a:endParaRPr lang="en-US" altLang="ja-JP" sz="2000" dirty="0" smtClean="0"/>
          </a:p>
          <a:p>
            <a:r>
              <a:rPr lang="en-US" altLang="ja-JP" sz="2000" dirty="0"/>
              <a:t>11</a:t>
            </a:r>
            <a:r>
              <a:rPr lang="ja-JP" altLang="en-US" sz="2000" dirty="0" smtClean="0"/>
              <a:t>号館</a:t>
            </a:r>
            <a:endParaRPr lang="en-US" altLang="ja-JP" sz="2000" dirty="0" smtClean="0"/>
          </a:p>
          <a:p>
            <a:r>
              <a:rPr lang="en-US" altLang="ja-JP" sz="2000" dirty="0" smtClean="0"/>
              <a:t>900</a:t>
            </a:r>
            <a:r>
              <a:rPr lang="ja-JP" altLang="en-US" sz="2000" dirty="0" smtClean="0"/>
              <a:t>番講堂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保健センター</a:t>
            </a:r>
            <a:r>
              <a:rPr lang="ja-JP" altLang="en-US" sz="2000" dirty="0"/>
              <a:t>、</a:t>
            </a:r>
            <a:r>
              <a:rPr lang="en-US" altLang="ja-JP" sz="2000" dirty="0" smtClean="0"/>
              <a:t>102</a:t>
            </a:r>
            <a:r>
              <a:rPr lang="ja-JP" altLang="en-US" sz="2000" dirty="0" smtClean="0"/>
              <a:t>号館</a:t>
            </a:r>
            <a:endParaRPr lang="en-US" altLang="ja-JP" sz="2000" dirty="0" smtClean="0"/>
          </a:p>
          <a:p>
            <a:r>
              <a:rPr lang="ja-JP" altLang="en-US" sz="2000" dirty="0" smtClean="0"/>
              <a:t>ファカルティハウス</a:t>
            </a:r>
            <a:endParaRPr lang="en-US" altLang="ja-JP" sz="2000" dirty="0" smtClean="0"/>
          </a:p>
          <a:p>
            <a:r>
              <a:rPr lang="en-US" altLang="ja-JP" sz="2000" dirty="0" smtClean="0"/>
              <a:t>1</a:t>
            </a:r>
            <a:r>
              <a:rPr lang="ja-JP" altLang="en-US" sz="2000" dirty="0" smtClean="0"/>
              <a:t>・</a:t>
            </a:r>
            <a:r>
              <a:rPr lang="en-US" altLang="ja-JP" sz="2000" dirty="0" smtClean="0"/>
              <a:t>101</a:t>
            </a:r>
            <a:r>
              <a:rPr lang="ja-JP" altLang="en-US" sz="2000" dirty="0" smtClean="0"/>
              <a:t>号館</a:t>
            </a:r>
            <a:endParaRPr lang="en-US" altLang="ja-JP" sz="2000" dirty="0" smtClean="0"/>
          </a:p>
          <a:p>
            <a:endParaRPr lang="ja-JP" altLang="en-US" sz="2000" dirty="0"/>
          </a:p>
        </p:txBody>
      </p:sp>
      <p:sp>
        <p:nvSpPr>
          <p:cNvPr id="80" name="コンテンツ プレースホルダー 2"/>
          <p:cNvSpPr txBox="1">
            <a:spLocks/>
          </p:cNvSpPr>
          <p:nvPr/>
        </p:nvSpPr>
        <p:spPr>
          <a:xfrm>
            <a:off x="4427984" y="548680"/>
            <a:ext cx="3240360" cy="335256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/>
              <a:t>学生会館</a:t>
            </a:r>
            <a:endParaRPr lang="en-US" altLang="ja-JP" sz="2000" dirty="0" smtClean="0"/>
          </a:p>
          <a:p>
            <a:r>
              <a:rPr lang="ja-JP" altLang="en-US" sz="2000" dirty="0"/>
              <a:t>第</a:t>
            </a:r>
            <a:r>
              <a:rPr lang="en-US" altLang="ja-JP" sz="2000" dirty="0"/>
              <a:t>1</a:t>
            </a:r>
            <a:r>
              <a:rPr lang="ja-JP" altLang="en-US" sz="2000" dirty="0" smtClean="0"/>
              <a:t>体育館</a:t>
            </a: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2000" dirty="0" smtClean="0"/>
              <a:t>トレーニング体育館</a:t>
            </a:r>
            <a:endParaRPr lang="en-US" altLang="ja-JP" sz="2000" dirty="0" smtClean="0"/>
          </a:p>
          <a:p>
            <a:r>
              <a:rPr lang="ja-JP" altLang="en-US" sz="2000" dirty="0" smtClean="0"/>
              <a:t>第</a:t>
            </a:r>
            <a:r>
              <a:rPr lang="en-US" altLang="ja-JP" sz="2000" dirty="0" smtClean="0"/>
              <a:t>2</a:t>
            </a:r>
            <a:r>
              <a:rPr lang="ja-JP" altLang="en-US" sz="2000" dirty="0" smtClean="0"/>
              <a:t>体育館</a:t>
            </a:r>
            <a:endParaRPr lang="en-US" altLang="ja-JP" sz="2000" dirty="0" smtClean="0"/>
          </a:p>
          <a:p>
            <a:r>
              <a:rPr lang="ja-JP" altLang="en-US" sz="2000" dirty="0" smtClean="0"/>
              <a:t>図書館</a:t>
            </a:r>
            <a:endParaRPr lang="en-US" altLang="ja-JP" sz="2000" dirty="0" smtClean="0"/>
          </a:p>
          <a:p>
            <a:r>
              <a:rPr lang="ja-JP" altLang="en-US" sz="2000" dirty="0" smtClean="0"/>
              <a:t>コミュニティープラザ</a:t>
            </a:r>
            <a:endParaRPr lang="en-US" altLang="ja-JP" sz="2000" dirty="0" smtClean="0"/>
          </a:p>
          <a:p>
            <a:r>
              <a:rPr lang="ja-JP" altLang="en-US" sz="2000" dirty="0" smtClean="0"/>
              <a:t>キャンパスプラザ</a:t>
            </a:r>
            <a:endParaRPr lang="en-US" altLang="ja-JP" sz="2000" dirty="0" smtClean="0"/>
          </a:p>
          <a:p>
            <a:r>
              <a:rPr lang="en-US" altLang="ja-JP" sz="2000" dirty="0"/>
              <a:t>105</a:t>
            </a:r>
            <a:r>
              <a:rPr lang="ja-JP" altLang="en-US" sz="2000" dirty="0" smtClean="0"/>
              <a:t>号館</a:t>
            </a:r>
            <a:endParaRPr lang="en-US" altLang="ja-JP" sz="2000" dirty="0" smtClean="0"/>
          </a:p>
          <a:p>
            <a:r>
              <a:rPr lang="en-US" altLang="ja-JP" sz="2000" dirty="0" smtClean="0"/>
              <a:t>21KOMCEE</a:t>
            </a:r>
          </a:p>
        </p:txBody>
      </p:sp>
      <p:sp>
        <p:nvSpPr>
          <p:cNvPr id="82" name="コンテンツ プレースホルダー 2"/>
          <p:cNvSpPr txBox="1">
            <a:spLocks/>
          </p:cNvSpPr>
          <p:nvPr/>
        </p:nvSpPr>
        <p:spPr>
          <a:xfrm>
            <a:off x="336254" y="6037880"/>
            <a:ext cx="2422820" cy="41689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/>
              <a:t>数理科学研究棟</a:t>
            </a:r>
            <a:endParaRPr lang="en-US" altLang="ja-JP" sz="2000" dirty="0" smtClean="0"/>
          </a:p>
          <a:p>
            <a:pPr marL="64008" indent="0">
              <a:buNone/>
            </a:pPr>
            <a:endParaRPr lang="ja-JP" altLang="en-US" sz="2000" dirty="0"/>
          </a:p>
        </p:txBody>
      </p:sp>
      <p:sp>
        <p:nvSpPr>
          <p:cNvPr id="86" name="コンテンツ プレースホルダー 2"/>
          <p:cNvSpPr txBox="1">
            <a:spLocks/>
          </p:cNvSpPr>
          <p:nvPr/>
        </p:nvSpPr>
        <p:spPr>
          <a:xfrm>
            <a:off x="3491880" y="5848157"/>
            <a:ext cx="1537620" cy="79633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anchor="t">
            <a:normAutofit/>
          </a:bodyPr>
          <a:lstStyle>
            <a:lvl1pPr marL="448056" indent="-38404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 kumimoji="1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2296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95000"/>
              <a:buFont typeface="Verdana"/>
              <a:buChar char="›"/>
              <a:defRPr kumimoji="1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6424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10312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/>
              <a:buChar char="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84832" indent="-210312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14600" indent="-182880" algn="l" rtl="0" eaLnBrk="1" latinLnBrk="0" hangingPunct="1">
              <a:spcBef>
                <a:spcPct val="20000"/>
              </a:spcBef>
              <a:buClr>
                <a:schemeClr val="accent1">
                  <a:tint val="75000"/>
                </a:schemeClr>
              </a:buClr>
              <a:buFont typeface="Wingdings 2"/>
              <a:buChar char="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2000" dirty="0" smtClean="0"/>
              <a:t>15</a:t>
            </a:r>
            <a:r>
              <a:rPr lang="ja-JP" altLang="en-US" sz="2000" dirty="0" smtClean="0"/>
              <a:t>号館</a:t>
            </a:r>
            <a:endParaRPr lang="en-US" altLang="ja-JP" sz="2000" dirty="0" smtClean="0"/>
          </a:p>
          <a:p>
            <a:r>
              <a:rPr lang="en-US" altLang="ja-JP" sz="2000" dirty="0"/>
              <a:t>16</a:t>
            </a:r>
            <a:r>
              <a:rPr lang="ja-JP" altLang="en-US" sz="2000" dirty="0"/>
              <a:t>号館</a:t>
            </a:r>
            <a:endParaRPr lang="en-US" altLang="ja-JP" sz="2000" dirty="0" smtClean="0"/>
          </a:p>
          <a:p>
            <a:pPr marL="64008" indent="0">
              <a:buNone/>
            </a:pP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3452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54143"/>
            <a:ext cx="8229600" cy="1186625"/>
          </a:xfrm>
        </p:spPr>
        <p:txBody>
          <a:bodyPr/>
          <a:lstStyle/>
          <a:p>
            <a:r>
              <a:rPr kumimoji="1" lang="ja-JP" altLang="en-US" dirty="0" smtClean="0"/>
              <a:t>冷暖房の種類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081" y="1415874"/>
            <a:ext cx="8229600" cy="539750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kumimoji="1" lang="en-US" altLang="ja-JP" dirty="0" smtClean="0"/>
              <a:t>GHP</a:t>
            </a:r>
            <a:r>
              <a:rPr lang="en-US" altLang="ja-JP" dirty="0"/>
              <a:t>(</a:t>
            </a:r>
            <a:r>
              <a:rPr lang="en-US" altLang="ja-JP" dirty="0" smtClean="0"/>
              <a:t>Gas Heat Pomp)</a:t>
            </a:r>
            <a:br>
              <a:rPr lang="en-US" altLang="ja-JP" dirty="0" smtClean="0"/>
            </a:br>
            <a:r>
              <a:rPr lang="en-US" altLang="ja-JP" dirty="0" smtClean="0"/>
              <a:t>EHP(Electric Heat Pomp)</a:t>
            </a:r>
            <a:br>
              <a:rPr lang="en-US" altLang="ja-JP" dirty="0" smtClean="0"/>
            </a:br>
            <a:r>
              <a:rPr lang="ja-JP" altLang="en-US" dirty="0" smtClean="0"/>
              <a:t>ガスか電気か、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どちらでエアコンの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圧縮機を駆動させるか</a:t>
            </a:r>
            <a:endParaRPr lang="en-US" altLang="ja-JP" dirty="0" smtClean="0"/>
          </a:p>
          <a:p>
            <a:pPr>
              <a:lnSpc>
                <a:spcPct val="150000"/>
              </a:lnSpc>
            </a:pPr>
            <a:endParaRPr lang="en-US" altLang="ja-JP" dirty="0" smtClean="0"/>
          </a:p>
          <a:p>
            <a:pPr>
              <a:lnSpc>
                <a:spcPct val="150000"/>
              </a:lnSpc>
            </a:pPr>
            <a:r>
              <a:rPr lang="ja-JP" altLang="en-US" dirty="0" smtClean="0"/>
              <a:t>中央式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冷水・温水を建物内部で循環させる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kumimoji="1" lang="ja-JP" altLang="en-US" dirty="0"/>
          </a:p>
        </p:txBody>
      </p:sp>
      <p:pic>
        <p:nvPicPr>
          <p:cNvPr id="6146" name="Picture 2" descr="ファイル:Heatpump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903" y="1412776"/>
            <a:ext cx="4179585" cy="2440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6516216" y="377974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圧縮機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362894" y="4129335"/>
            <a:ext cx="15295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(</a:t>
            </a:r>
            <a:r>
              <a:rPr kumimoji="1" lang="en-US" altLang="ja-JP" sz="1400" dirty="0" smtClean="0"/>
              <a:t>Wikipedia</a:t>
            </a:r>
            <a:r>
              <a:rPr kumimoji="1" lang="ja-JP" altLang="en-US" sz="1400" dirty="0" smtClean="0"/>
              <a:t>より</a:t>
            </a:r>
            <a:r>
              <a:rPr kumimoji="1" lang="en-US" altLang="ja-JP" sz="1400" dirty="0" smtClean="0"/>
              <a:t>)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78332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8864" y="157760"/>
            <a:ext cx="8229600" cy="1399032"/>
          </a:xfrm>
        </p:spPr>
        <p:txBody>
          <a:bodyPr/>
          <a:lstStyle/>
          <a:p>
            <a:r>
              <a:rPr kumimoji="1" lang="ja-JP" altLang="en-US" dirty="0" smtClean="0"/>
              <a:t>冷暖房方式</a:t>
            </a:r>
            <a:endParaRPr kumimoji="1" lang="ja-JP" altLang="en-US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827584" y="1468887"/>
            <a:ext cx="2736304" cy="2229383"/>
            <a:chOff x="611560" y="1628799"/>
            <a:chExt cx="2736304" cy="2229383"/>
          </a:xfrm>
        </p:grpSpPr>
        <p:sp>
          <p:nvSpPr>
            <p:cNvPr id="4" name="円/楕円 3"/>
            <p:cNvSpPr/>
            <p:nvPr/>
          </p:nvSpPr>
          <p:spPr>
            <a:xfrm>
              <a:off x="611560" y="1628799"/>
              <a:ext cx="2736304" cy="222938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b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endParaRPr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1007604" y="1773994"/>
              <a:ext cx="1944216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000" dirty="0" smtClean="0">
                  <a:solidFill>
                    <a:schemeClr val="bg1"/>
                  </a:solidFill>
                </a:rPr>
                <a:t>1</a:t>
              </a:r>
              <a:r>
                <a:rPr kumimoji="1" lang="ja-JP" altLang="en-US" sz="2000" dirty="0" smtClean="0">
                  <a:solidFill>
                    <a:schemeClr val="bg1"/>
                  </a:solidFill>
                </a:rPr>
                <a:t>号館</a:t>
              </a:r>
              <a:endParaRPr kumimoji="1" lang="en-US" altLang="ja-JP" sz="20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5</a:t>
              </a:r>
              <a:r>
                <a:rPr lang="ja-JP" altLang="en-US" sz="2000" dirty="0" smtClean="0">
                  <a:solidFill>
                    <a:schemeClr val="bg1"/>
                  </a:solidFill>
                </a:rPr>
                <a:t>号館</a:t>
              </a:r>
              <a:endParaRPr lang="en-US" altLang="ja-JP" sz="2000" dirty="0" smtClean="0">
                <a:solidFill>
                  <a:schemeClr val="bg1"/>
                </a:solidFill>
              </a:endParaRPr>
            </a:p>
            <a:p>
              <a:pPr algn="ctr"/>
              <a:r>
                <a:rPr kumimoji="1" lang="en-US" altLang="ja-JP" sz="2000" dirty="0">
                  <a:solidFill>
                    <a:schemeClr val="bg1"/>
                  </a:solidFill>
                </a:rPr>
                <a:t>7</a:t>
              </a:r>
              <a:r>
                <a:rPr kumimoji="1" lang="ja-JP" altLang="en-US" sz="2000" dirty="0" smtClean="0">
                  <a:solidFill>
                    <a:schemeClr val="bg1"/>
                  </a:solidFill>
                </a:rPr>
                <a:t>号館</a:t>
              </a:r>
              <a:endParaRPr kumimoji="1" lang="en-US" altLang="ja-JP" sz="20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US" altLang="ja-JP" sz="2000" dirty="0">
                  <a:solidFill>
                    <a:schemeClr val="bg1"/>
                  </a:solidFill>
                </a:rPr>
                <a:t>18</a:t>
              </a:r>
              <a:r>
                <a:rPr lang="ja-JP" altLang="en-US" sz="2000" dirty="0" smtClean="0">
                  <a:solidFill>
                    <a:schemeClr val="bg1"/>
                  </a:solidFill>
                </a:rPr>
                <a:t>号館</a:t>
              </a:r>
              <a:endParaRPr lang="en-US" altLang="ja-JP" sz="2000" dirty="0" smtClean="0">
                <a:solidFill>
                  <a:schemeClr val="bg1"/>
                </a:solidFill>
              </a:endParaRPr>
            </a:p>
            <a:p>
              <a:pPr algn="ctr"/>
              <a:r>
                <a:rPr kumimoji="1" lang="ja-JP" altLang="en-US" sz="2000" dirty="0" smtClean="0">
                  <a:solidFill>
                    <a:schemeClr val="bg1"/>
                  </a:solidFill>
                </a:rPr>
                <a:t>ｱﾄﾞﾐﾆ棟</a:t>
              </a:r>
              <a:endParaRPr kumimoji="1" lang="en-US" altLang="ja-JP" sz="20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2000" dirty="0">
                  <a:solidFill>
                    <a:schemeClr val="bg1"/>
                  </a:solidFill>
                </a:rPr>
                <a:t>駒場博物館</a:t>
              </a:r>
              <a:endParaRPr kumimoji="1" lang="ja-JP" altLang="en-US" sz="2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4295828" y="3444726"/>
            <a:ext cx="4536504" cy="3384376"/>
            <a:chOff x="4283968" y="3284985"/>
            <a:chExt cx="4536504" cy="3384376"/>
          </a:xfrm>
        </p:grpSpPr>
        <p:sp>
          <p:nvSpPr>
            <p:cNvPr id="6" name="円/楕円 5"/>
            <p:cNvSpPr/>
            <p:nvPr/>
          </p:nvSpPr>
          <p:spPr>
            <a:xfrm>
              <a:off x="4283968" y="3284985"/>
              <a:ext cx="4536504" cy="338437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4860032" y="3724643"/>
              <a:ext cx="3888432" cy="2554545"/>
            </a:xfrm>
            <a:prstGeom prst="rect">
              <a:avLst/>
            </a:prstGeom>
            <a:noFill/>
          </p:spPr>
          <p:txBody>
            <a:bodyPr wrap="square" numCol="2" rtlCol="0">
              <a:spAutoFit/>
            </a:bodyPr>
            <a:lstStyle/>
            <a:p>
              <a:r>
                <a:rPr lang="en-US" altLang="ja-JP" sz="2000" dirty="0" smtClean="0">
                  <a:solidFill>
                    <a:schemeClr val="bg1"/>
                  </a:solidFill>
                </a:rPr>
                <a:t>101</a:t>
              </a:r>
              <a:r>
                <a:rPr lang="ja-JP" altLang="en-US" sz="2000" dirty="0" smtClean="0">
                  <a:solidFill>
                    <a:schemeClr val="bg1"/>
                  </a:solidFill>
                </a:rPr>
                <a:t>号館</a:t>
              </a:r>
              <a:endParaRPr lang="en-US" altLang="ja-JP" sz="2000" dirty="0" smtClean="0">
                <a:solidFill>
                  <a:schemeClr val="bg1"/>
                </a:solidFill>
              </a:endParaRPr>
            </a:p>
            <a:p>
              <a:r>
                <a:rPr lang="en-US" altLang="ja-JP" sz="2000" dirty="0" smtClean="0">
                  <a:solidFill>
                    <a:schemeClr val="bg1"/>
                  </a:solidFill>
                </a:rPr>
                <a:t>102</a:t>
              </a:r>
              <a:r>
                <a:rPr lang="ja-JP" altLang="en-US" sz="2000" dirty="0" smtClean="0">
                  <a:solidFill>
                    <a:schemeClr val="bg1"/>
                  </a:solidFill>
                </a:rPr>
                <a:t>号館</a:t>
              </a:r>
              <a:endParaRPr lang="en-US" altLang="ja-JP" sz="2000" dirty="0" smtClean="0">
                <a:solidFill>
                  <a:schemeClr val="bg1"/>
                </a:solidFill>
              </a:endParaRPr>
            </a:p>
            <a:p>
              <a:r>
                <a:rPr lang="ja-JP" altLang="en-US" sz="2000" dirty="0" smtClean="0">
                  <a:solidFill>
                    <a:schemeClr val="bg1"/>
                  </a:solidFill>
                </a:rPr>
                <a:t>保健ｾﾝﾀｰ</a:t>
              </a:r>
              <a:endParaRPr lang="en-US" altLang="ja-JP" sz="2000" dirty="0" smtClean="0">
                <a:solidFill>
                  <a:schemeClr val="bg1"/>
                </a:solidFill>
              </a:endParaRPr>
            </a:p>
            <a:p>
              <a:r>
                <a:rPr lang="en-US" altLang="ja-JP" sz="2000" dirty="0" smtClean="0">
                  <a:solidFill>
                    <a:schemeClr val="bg1"/>
                  </a:solidFill>
                </a:rPr>
                <a:t>3</a:t>
              </a:r>
              <a:r>
                <a:rPr lang="ja-JP" altLang="en-US" sz="2000" dirty="0" smtClean="0">
                  <a:solidFill>
                    <a:schemeClr val="bg1"/>
                  </a:solidFill>
                </a:rPr>
                <a:t>号館</a:t>
              </a:r>
            </a:p>
            <a:p>
              <a:r>
                <a:rPr lang="en-US" altLang="ja-JP" sz="2000" dirty="0" smtClean="0">
                  <a:solidFill>
                    <a:schemeClr val="bg1"/>
                  </a:solidFill>
                </a:rPr>
                <a:t>8</a:t>
              </a:r>
              <a:r>
                <a:rPr lang="ja-JP" altLang="en-US" sz="2000" dirty="0" smtClean="0">
                  <a:solidFill>
                    <a:schemeClr val="bg1"/>
                  </a:solidFill>
                </a:rPr>
                <a:t>号館</a:t>
              </a:r>
              <a:endParaRPr lang="en-US" altLang="ja-JP" sz="2000" dirty="0" smtClean="0">
                <a:solidFill>
                  <a:schemeClr val="bg1"/>
                </a:solidFill>
              </a:endParaRPr>
            </a:p>
            <a:p>
              <a:r>
                <a:rPr lang="en-US" altLang="ja-JP" sz="2000" dirty="0" smtClean="0">
                  <a:solidFill>
                    <a:schemeClr val="bg1"/>
                  </a:solidFill>
                </a:rPr>
                <a:t>9</a:t>
              </a:r>
              <a:r>
                <a:rPr lang="ja-JP" altLang="en-US" sz="2000" dirty="0" smtClean="0">
                  <a:solidFill>
                    <a:schemeClr val="bg1"/>
                  </a:solidFill>
                </a:rPr>
                <a:t>号館</a:t>
              </a:r>
              <a:endParaRPr lang="en-US" altLang="ja-JP" sz="2000" dirty="0" smtClean="0">
                <a:solidFill>
                  <a:schemeClr val="bg1"/>
                </a:solidFill>
              </a:endParaRPr>
            </a:p>
            <a:p>
              <a:r>
                <a:rPr lang="en-US" altLang="ja-JP" sz="2000" dirty="0" smtClean="0">
                  <a:solidFill>
                    <a:schemeClr val="bg1"/>
                  </a:solidFill>
                </a:rPr>
                <a:t>10</a:t>
              </a:r>
              <a:r>
                <a:rPr lang="ja-JP" altLang="en-US" sz="2000" dirty="0" smtClean="0">
                  <a:solidFill>
                    <a:schemeClr val="bg1"/>
                  </a:solidFill>
                </a:rPr>
                <a:t>号館</a:t>
              </a:r>
              <a:endParaRPr lang="en-US" altLang="ja-JP" sz="2000" dirty="0" smtClean="0">
                <a:solidFill>
                  <a:schemeClr val="bg1"/>
                </a:solidFill>
              </a:endParaRPr>
            </a:p>
            <a:p>
              <a:r>
                <a:rPr lang="ja-JP" altLang="en-US" sz="2000" dirty="0" smtClean="0">
                  <a:solidFill>
                    <a:schemeClr val="bg1"/>
                  </a:solidFill>
                </a:rPr>
                <a:t>学生会館</a:t>
              </a:r>
              <a:endParaRPr lang="en-US" altLang="ja-JP" sz="2000" dirty="0" smtClean="0">
                <a:solidFill>
                  <a:schemeClr val="bg1"/>
                </a:solidFill>
              </a:endParaRPr>
            </a:p>
            <a:p>
              <a:r>
                <a:rPr lang="ja-JP" altLang="en-US" sz="2000" dirty="0" smtClean="0">
                  <a:solidFill>
                    <a:schemeClr val="bg1"/>
                  </a:solidFill>
                </a:rPr>
                <a:t>第</a:t>
              </a:r>
              <a:r>
                <a:rPr lang="en-US" altLang="ja-JP" sz="2000" dirty="0" smtClean="0">
                  <a:solidFill>
                    <a:schemeClr val="bg1"/>
                  </a:solidFill>
                </a:rPr>
                <a:t>1</a:t>
              </a:r>
              <a:r>
                <a:rPr lang="ja-JP" altLang="en-US" sz="2000" dirty="0" smtClean="0">
                  <a:solidFill>
                    <a:schemeClr val="bg1"/>
                  </a:solidFill>
                </a:rPr>
                <a:t>体育館</a:t>
              </a:r>
              <a:endParaRPr lang="en-US" altLang="ja-JP" sz="2000" dirty="0">
                <a:solidFill>
                  <a:schemeClr val="bg1"/>
                </a:solidFill>
              </a:endParaRPr>
            </a:p>
            <a:p>
              <a:r>
                <a:rPr lang="ja-JP" altLang="en-US" sz="2000" dirty="0" smtClean="0">
                  <a:solidFill>
                    <a:schemeClr val="bg1"/>
                  </a:solidFill>
                </a:rPr>
                <a:t>ﾄﾚｰﾆﾝｸﾞ体育館</a:t>
              </a:r>
              <a:endParaRPr lang="ja-JP" altLang="en-US" sz="2000" dirty="0">
                <a:solidFill>
                  <a:schemeClr val="bg1"/>
                </a:solidFill>
              </a:endParaRPr>
            </a:p>
            <a:p>
              <a:r>
                <a:rPr lang="ja-JP" altLang="en-US" sz="2000" dirty="0" smtClean="0">
                  <a:solidFill>
                    <a:schemeClr val="bg1"/>
                  </a:solidFill>
                </a:rPr>
                <a:t>第</a:t>
              </a:r>
              <a:r>
                <a:rPr lang="en-US" altLang="ja-JP" sz="2000" dirty="0" smtClean="0">
                  <a:solidFill>
                    <a:schemeClr val="bg1"/>
                  </a:solidFill>
                </a:rPr>
                <a:t>2</a:t>
              </a:r>
              <a:r>
                <a:rPr lang="ja-JP" altLang="en-US" sz="2000" dirty="0" smtClean="0">
                  <a:solidFill>
                    <a:schemeClr val="bg1"/>
                  </a:solidFill>
                </a:rPr>
                <a:t>体育館</a:t>
              </a:r>
              <a:endParaRPr lang="en-US" altLang="ja-JP" sz="2000" dirty="0">
                <a:solidFill>
                  <a:schemeClr val="bg1"/>
                </a:solidFill>
              </a:endParaRPr>
            </a:p>
            <a:p>
              <a:r>
                <a:rPr lang="ja-JP" altLang="en-US" sz="2000" dirty="0" smtClean="0">
                  <a:solidFill>
                    <a:schemeClr val="bg1"/>
                  </a:solidFill>
                </a:rPr>
                <a:t>ｷｬﾝﾌﾟﾗ</a:t>
              </a:r>
              <a:endParaRPr lang="en-US" altLang="ja-JP" sz="2000" dirty="0" smtClean="0">
                <a:solidFill>
                  <a:schemeClr val="bg1"/>
                </a:solidFill>
              </a:endParaRPr>
            </a:p>
            <a:p>
              <a:r>
                <a:rPr lang="ja-JP" altLang="en-US" sz="2000" dirty="0" smtClean="0">
                  <a:solidFill>
                    <a:schemeClr val="bg1"/>
                  </a:solidFill>
                </a:rPr>
                <a:t>多目的ﾎｰﾙ</a:t>
              </a:r>
              <a:endParaRPr lang="en-US" altLang="ja-JP" sz="2000" dirty="0" smtClean="0">
                <a:solidFill>
                  <a:schemeClr val="bg1"/>
                </a:solidFill>
              </a:endParaRPr>
            </a:p>
            <a:p>
              <a:r>
                <a:rPr lang="ja-JP" altLang="en-US" sz="2000" dirty="0" smtClean="0">
                  <a:solidFill>
                    <a:schemeClr val="bg1"/>
                  </a:solidFill>
                </a:rPr>
                <a:t>初年</a:t>
              </a:r>
              <a:r>
                <a:rPr lang="ja-JP" altLang="en-US" sz="2000" dirty="0">
                  <a:solidFill>
                    <a:schemeClr val="bg1"/>
                  </a:solidFill>
                </a:rPr>
                <a:t>次</a:t>
              </a:r>
              <a:r>
                <a:rPr lang="ja-JP" altLang="en-US" sz="2000" dirty="0" smtClean="0">
                  <a:solidFill>
                    <a:schemeClr val="bg1"/>
                  </a:solidFill>
                </a:rPr>
                <a:t>活動ｾﾝﾀｰ</a:t>
              </a:r>
              <a:endParaRPr lang="en-US" altLang="ja-JP" sz="2000" dirty="0">
                <a:solidFill>
                  <a:schemeClr val="bg1"/>
                </a:solidFill>
              </a:endParaRPr>
            </a:p>
            <a:p>
              <a:r>
                <a:rPr lang="en-US" altLang="ja-JP" sz="2000" dirty="0" smtClean="0">
                  <a:solidFill>
                    <a:schemeClr val="bg1"/>
                  </a:solidFill>
                </a:rPr>
                <a:t>15</a:t>
              </a:r>
              <a:r>
                <a:rPr lang="ja-JP" altLang="en-US" sz="2000" dirty="0">
                  <a:solidFill>
                    <a:schemeClr val="bg1"/>
                  </a:solidFill>
                </a:rPr>
                <a:t>号館</a:t>
              </a: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323528" y="4293095"/>
            <a:ext cx="3240360" cy="2376264"/>
            <a:chOff x="107504" y="4293096"/>
            <a:chExt cx="3240360" cy="2376264"/>
          </a:xfrm>
        </p:grpSpPr>
        <p:sp>
          <p:nvSpPr>
            <p:cNvPr id="8" name="円/楕円 7"/>
            <p:cNvSpPr/>
            <p:nvPr/>
          </p:nvSpPr>
          <p:spPr>
            <a:xfrm>
              <a:off x="107504" y="4293096"/>
              <a:ext cx="3240360" cy="237626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23528" y="4819508"/>
              <a:ext cx="3024336" cy="1323439"/>
            </a:xfrm>
            <a:prstGeom prst="rect">
              <a:avLst/>
            </a:prstGeom>
            <a:noFill/>
          </p:spPr>
          <p:txBody>
            <a:bodyPr wrap="square" numCol="2" rtlCol="0">
              <a:spAutoFit/>
            </a:bodyPr>
            <a:lstStyle/>
            <a:p>
              <a:r>
                <a:rPr lang="en-US" altLang="zh-TW" sz="2000" dirty="0" smtClean="0">
                  <a:solidFill>
                    <a:schemeClr val="bg1"/>
                  </a:solidFill>
                </a:rPr>
                <a:t>12</a:t>
              </a:r>
              <a:r>
                <a:rPr lang="ja-JP" altLang="en-US" sz="2000" dirty="0" smtClean="0">
                  <a:solidFill>
                    <a:schemeClr val="bg1"/>
                  </a:solidFill>
                </a:rPr>
                <a:t>号館</a:t>
              </a:r>
              <a:endParaRPr lang="en-US" altLang="zh-TW" sz="2000" dirty="0">
                <a:solidFill>
                  <a:schemeClr val="bg1"/>
                </a:solidFill>
              </a:endParaRPr>
            </a:p>
            <a:p>
              <a:r>
                <a:rPr lang="en-US" altLang="zh-TW" sz="2000" dirty="0" smtClean="0">
                  <a:solidFill>
                    <a:schemeClr val="bg1"/>
                  </a:solidFill>
                </a:rPr>
                <a:t>11</a:t>
              </a:r>
              <a:r>
                <a:rPr lang="ja-JP" altLang="en-US" sz="2000" dirty="0" smtClean="0">
                  <a:solidFill>
                    <a:schemeClr val="bg1"/>
                  </a:solidFill>
                </a:rPr>
                <a:t>号館</a:t>
              </a:r>
              <a:endParaRPr lang="en-US" altLang="zh-TW" sz="2000" dirty="0">
                <a:solidFill>
                  <a:schemeClr val="bg1"/>
                </a:solidFill>
              </a:endParaRPr>
            </a:p>
            <a:p>
              <a:r>
                <a:rPr lang="zh-TW" altLang="en-US" sz="2000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情報教育棟</a:t>
              </a:r>
              <a:endParaRPr lang="en-US" altLang="zh-TW" sz="2000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zh-TW" altLang="en-US" sz="2000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ﾌｧｶﾙﾃｨﾊｳｽ</a:t>
              </a:r>
              <a:endParaRPr lang="zh-TW" altLang="en-US" sz="2000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en-US" altLang="zh-TW" sz="2000" dirty="0" smtClean="0">
                  <a:solidFill>
                    <a:schemeClr val="bg1"/>
                  </a:solidFill>
                </a:rPr>
                <a:t>6</a:t>
              </a:r>
              <a:r>
                <a:rPr lang="ja-JP" altLang="en-US" sz="2000" dirty="0" smtClean="0">
                  <a:solidFill>
                    <a:schemeClr val="bg1"/>
                  </a:solidFill>
                </a:rPr>
                <a:t>号館</a:t>
              </a:r>
              <a:endParaRPr lang="en-US" altLang="zh-TW" sz="2000" dirty="0" smtClean="0">
                <a:solidFill>
                  <a:schemeClr val="bg1"/>
                </a:solidFill>
              </a:endParaRPr>
            </a:p>
            <a:p>
              <a:r>
                <a:rPr lang="zh-TW" altLang="en-US" sz="2000" dirty="0" smtClean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rPr>
                <a:t>ｱﾄﾞﾊﾞﾝｽﾄﾗﾎﾞ</a:t>
              </a:r>
              <a:endParaRPr lang="zh-TW" altLang="en-US" sz="2000" dirty="0">
                <a:solidFill>
                  <a:schemeClr val="bg1"/>
                </a:solidFill>
                <a:latin typeface="ＭＳ ゴシック" pitchFamily="49" charset="-128"/>
                <a:ea typeface="ＭＳ ゴシック" pitchFamily="49" charset="-128"/>
              </a:endParaRPr>
            </a:p>
            <a:p>
              <a:r>
                <a:rPr lang="en-US" altLang="zh-TW" sz="2000" dirty="0" smtClean="0">
                  <a:solidFill>
                    <a:schemeClr val="bg1"/>
                  </a:solidFill>
                </a:rPr>
                <a:t>105</a:t>
              </a:r>
              <a:r>
                <a:rPr lang="ja-JP" altLang="en-US" sz="2000" dirty="0" smtClean="0">
                  <a:solidFill>
                    <a:schemeClr val="bg1"/>
                  </a:solidFill>
                </a:rPr>
                <a:t>号館</a:t>
              </a:r>
              <a:endParaRPr lang="en-US" altLang="zh-TW" sz="2000" dirty="0">
                <a:solidFill>
                  <a:schemeClr val="bg1"/>
                </a:solidFill>
              </a:endParaRPr>
            </a:p>
            <a:p>
              <a:r>
                <a:rPr lang="ja-JP" altLang="en-US" sz="2000" dirty="0" smtClean="0">
                  <a:solidFill>
                    <a:schemeClr val="bg1"/>
                  </a:solidFill>
                </a:rPr>
                <a:t>ｷｬﾝﾌﾟﾗ</a:t>
              </a:r>
              <a:endParaRPr lang="en-US" altLang="ja-JP" sz="2000" dirty="0" smtClean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4267961" y="632558"/>
            <a:ext cx="4052844" cy="1963048"/>
            <a:chOff x="3662456" y="1196752"/>
            <a:chExt cx="4052844" cy="1963048"/>
          </a:xfrm>
        </p:grpSpPr>
        <p:sp>
          <p:nvSpPr>
            <p:cNvPr id="11" name="円/楕円 10"/>
            <p:cNvSpPr/>
            <p:nvPr/>
          </p:nvSpPr>
          <p:spPr>
            <a:xfrm>
              <a:off x="3662456" y="1196752"/>
              <a:ext cx="4052844" cy="1963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6" name="グループ化 15"/>
            <p:cNvGrpSpPr/>
            <p:nvPr/>
          </p:nvGrpSpPr>
          <p:grpSpPr>
            <a:xfrm>
              <a:off x="4139952" y="1519624"/>
              <a:ext cx="3575348" cy="1200329"/>
              <a:chOff x="4139952" y="1519624"/>
              <a:chExt cx="3575348" cy="1200329"/>
            </a:xfrm>
          </p:grpSpPr>
          <p:sp>
            <p:nvSpPr>
              <p:cNvPr id="12" name="テキスト ボックス 11"/>
              <p:cNvSpPr txBox="1"/>
              <p:nvPr/>
            </p:nvSpPr>
            <p:spPr>
              <a:xfrm>
                <a:off x="4139952" y="1519624"/>
                <a:ext cx="3240360" cy="1200329"/>
              </a:xfrm>
              <a:prstGeom prst="rect">
                <a:avLst/>
              </a:prstGeom>
              <a:noFill/>
            </p:spPr>
            <p:txBody>
              <a:bodyPr wrap="square" numCol="2" rtlCol="0">
                <a:spAutoFit/>
              </a:bodyPr>
              <a:lstStyle/>
              <a:p>
                <a:r>
                  <a:rPr lang="en-US" altLang="ja-JP" dirty="0" smtClean="0">
                    <a:solidFill>
                      <a:schemeClr val="bg1"/>
                    </a:solidFill>
                  </a:rPr>
                  <a:t>2</a:t>
                </a:r>
                <a:r>
                  <a:rPr lang="ja-JP" altLang="en-US" dirty="0" smtClean="0">
                    <a:solidFill>
                      <a:schemeClr val="bg1"/>
                    </a:solidFill>
                  </a:rPr>
                  <a:t>号館</a:t>
                </a:r>
                <a:endParaRPr lang="en-US" altLang="zh-TW" dirty="0" smtClean="0">
                  <a:solidFill>
                    <a:schemeClr val="bg1"/>
                  </a:solidFill>
                </a:endParaRPr>
              </a:p>
              <a:p>
                <a:r>
                  <a:rPr lang="en-US" altLang="zh-TW" dirty="0" smtClean="0">
                    <a:solidFill>
                      <a:schemeClr val="bg1"/>
                    </a:solidFill>
                  </a:rPr>
                  <a:t>13</a:t>
                </a:r>
                <a:r>
                  <a:rPr lang="ja-JP" altLang="en-US" dirty="0" smtClean="0">
                    <a:solidFill>
                      <a:schemeClr val="bg1"/>
                    </a:solidFill>
                  </a:rPr>
                  <a:t>号館</a:t>
                </a:r>
                <a:endParaRPr lang="en-US" altLang="zh-TW" dirty="0">
                  <a:solidFill>
                    <a:schemeClr val="bg1"/>
                  </a:solidFill>
                </a:endParaRPr>
              </a:p>
              <a:p>
                <a:r>
                  <a:rPr lang="en-US" altLang="zh-TW" dirty="0" smtClean="0">
                    <a:solidFill>
                      <a:schemeClr val="bg1"/>
                    </a:solidFill>
                  </a:rPr>
                  <a:t>14</a:t>
                </a:r>
                <a:r>
                  <a:rPr lang="ja-JP" altLang="en-US" dirty="0" smtClean="0">
                    <a:solidFill>
                      <a:schemeClr val="bg1"/>
                    </a:solidFill>
                  </a:rPr>
                  <a:t>号館</a:t>
                </a:r>
                <a:endParaRPr lang="en-US" altLang="zh-TW" dirty="0">
                  <a:solidFill>
                    <a:schemeClr val="bg1"/>
                  </a:solidFill>
                </a:endParaRPr>
              </a:p>
              <a:p>
                <a:r>
                  <a:rPr lang="en-US" altLang="zh-TW" dirty="0" smtClean="0">
                    <a:solidFill>
                      <a:schemeClr val="bg1"/>
                    </a:solidFill>
                  </a:rPr>
                  <a:t>900</a:t>
                </a:r>
                <a:r>
                  <a:rPr lang="ja-JP" altLang="en-US" dirty="0" smtClean="0">
                    <a:solidFill>
                      <a:schemeClr val="bg1"/>
                    </a:solidFill>
                  </a:rPr>
                  <a:t>番</a:t>
                </a:r>
                <a:r>
                  <a:rPr lang="zh-TW" altLang="en-US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講堂</a:t>
                </a:r>
                <a:endParaRPr lang="zh-TW" altLang="en-US" dirty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lang="en-US" altLang="zh-TW" dirty="0" smtClean="0">
                    <a:solidFill>
                      <a:schemeClr val="bg1"/>
                    </a:solidFill>
                  </a:rPr>
                  <a:t>17</a:t>
                </a:r>
                <a:r>
                  <a:rPr lang="ja-JP" altLang="en-US" dirty="0" smtClean="0">
                    <a:solidFill>
                      <a:schemeClr val="bg1"/>
                    </a:solidFill>
                  </a:rPr>
                  <a:t>号館</a:t>
                </a:r>
                <a:endParaRPr lang="en-US" altLang="zh-TW" dirty="0">
                  <a:solidFill>
                    <a:schemeClr val="bg1"/>
                  </a:solidFill>
                </a:endParaRPr>
              </a:p>
              <a:p>
                <a:r>
                  <a:rPr lang="zh-TW" altLang="en-US" dirty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数理科学</a:t>
                </a:r>
                <a:r>
                  <a:rPr lang="zh-TW" altLang="en-US" dirty="0" smtClean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研究</a:t>
                </a:r>
                <a:endParaRPr lang="zh-TW" altLang="en-US" dirty="0">
                  <a:solidFill>
                    <a:schemeClr val="bg1"/>
                  </a:solidFill>
                  <a:latin typeface="ＭＳ ゴシック" pitchFamily="49" charset="-128"/>
                  <a:ea typeface="ＭＳ ゴシック" pitchFamily="49" charset="-128"/>
                </a:endParaRPr>
              </a:p>
              <a:p>
                <a:r>
                  <a:rPr lang="zh-TW" altLang="en-US" dirty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駒場図書館</a:t>
                </a:r>
              </a:p>
              <a:p>
                <a:r>
                  <a:rPr lang="en-US" altLang="zh-TW" dirty="0">
                    <a:solidFill>
                      <a:schemeClr val="bg1"/>
                    </a:solidFill>
                  </a:rPr>
                  <a:t>16</a:t>
                </a:r>
                <a:r>
                  <a:rPr lang="zh-TW" altLang="en-US" dirty="0">
                    <a:solidFill>
                      <a:schemeClr val="bg1"/>
                    </a:solidFill>
                    <a:latin typeface="ＭＳ ゴシック" pitchFamily="49" charset="-128"/>
                    <a:ea typeface="ＭＳ ゴシック" pitchFamily="49" charset="-128"/>
                  </a:rPr>
                  <a:t>号館</a:t>
                </a:r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7048339" y="1823006"/>
                <a:ext cx="66696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>
                    <a:solidFill>
                      <a:schemeClr val="bg1"/>
                    </a:solidFill>
                  </a:rPr>
                  <a:t>科棟</a:t>
                </a:r>
                <a:endParaRPr kumimoji="1" lang="ja-JP" altLang="en-US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22" name="タイトル 1"/>
          <p:cNvSpPr txBox="1">
            <a:spLocks/>
          </p:cNvSpPr>
          <p:nvPr/>
        </p:nvSpPr>
        <p:spPr>
          <a:xfrm>
            <a:off x="-198530" y="1418724"/>
            <a:ext cx="1620180" cy="559833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1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b="1" dirty="0" smtClean="0"/>
              <a:t>GHP</a:t>
            </a:r>
            <a:endParaRPr lang="ja-JP" altLang="en-US" sz="2400" b="1" dirty="0"/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3707904" y="3553074"/>
            <a:ext cx="1620180" cy="559833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1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b="1" dirty="0"/>
              <a:t>E</a:t>
            </a:r>
            <a:r>
              <a:rPr lang="en-US" altLang="ja-JP" sz="2400" b="1" dirty="0" smtClean="0"/>
              <a:t>HP</a:t>
            </a:r>
            <a:endParaRPr lang="ja-JP" altLang="en-US" sz="2400" b="1" dirty="0"/>
          </a:p>
        </p:txBody>
      </p:sp>
      <p:sp>
        <p:nvSpPr>
          <p:cNvPr id="24" name="タイトル 1"/>
          <p:cNvSpPr txBox="1">
            <a:spLocks/>
          </p:cNvSpPr>
          <p:nvPr/>
        </p:nvSpPr>
        <p:spPr>
          <a:xfrm>
            <a:off x="2123728" y="4021295"/>
            <a:ext cx="1928209" cy="559833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1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400" b="1" dirty="0" smtClean="0"/>
              <a:t>GHP</a:t>
            </a:r>
          </a:p>
          <a:p>
            <a:r>
              <a:rPr lang="ja-JP" altLang="en-US" sz="2400" b="1" dirty="0"/>
              <a:t>　</a:t>
            </a:r>
            <a:r>
              <a:rPr lang="ja-JP" altLang="en-US" sz="2400" b="1" dirty="0" smtClean="0"/>
              <a:t>＋</a:t>
            </a:r>
            <a:r>
              <a:rPr lang="en-US" altLang="ja-JP" sz="2400" b="1" dirty="0" smtClean="0"/>
              <a:t>EHP</a:t>
            </a:r>
            <a:endParaRPr lang="ja-JP" altLang="en-US" sz="2400" b="1" dirty="0"/>
          </a:p>
        </p:txBody>
      </p:sp>
      <p:sp>
        <p:nvSpPr>
          <p:cNvPr id="25" name="タイトル 1"/>
          <p:cNvSpPr txBox="1">
            <a:spLocks/>
          </p:cNvSpPr>
          <p:nvPr/>
        </p:nvSpPr>
        <p:spPr>
          <a:xfrm>
            <a:off x="5399584" y="2598406"/>
            <a:ext cx="3744416" cy="559833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marL="484632" algn="l" rtl="0" eaLnBrk="1" latinLnBrk="0" hangingPunct="1">
              <a:spcBef>
                <a:spcPct val="0"/>
              </a:spcBef>
              <a:buNone/>
              <a:defRPr kumimoji="1" sz="42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 smtClean="0"/>
              <a:t>中央式＋</a:t>
            </a:r>
            <a:r>
              <a:rPr lang="en-US" altLang="ja-JP" sz="2400" b="1" dirty="0" smtClean="0"/>
              <a:t>GHP</a:t>
            </a:r>
            <a:r>
              <a:rPr lang="ja-JP" altLang="en-US" sz="2400" b="1" dirty="0" smtClean="0"/>
              <a:t>・</a:t>
            </a:r>
            <a:r>
              <a:rPr lang="en-US" altLang="ja-JP" sz="2400" b="1" dirty="0" smtClean="0"/>
              <a:t>EHP</a:t>
            </a:r>
            <a:endParaRPr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2699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1399032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/>
              <a:t>駒場の電気</a:t>
            </a:r>
            <a:r>
              <a:rPr lang="ja-JP" altLang="en-US" sz="4800" dirty="0" smtClean="0"/>
              <a:t>料金</a:t>
            </a:r>
            <a:r>
              <a:rPr lang="ja-JP" altLang="en-US" sz="4800" dirty="0"/>
              <a:t>制度</a:t>
            </a:r>
            <a:r>
              <a:rPr kumimoji="1" lang="ja-JP" altLang="en-US" sz="4800" dirty="0" smtClean="0"/>
              <a:t>は？</a:t>
            </a:r>
            <a:endParaRPr kumimoji="1" lang="ja-JP" altLang="en-US" sz="48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34888" y="3177480"/>
            <a:ext cx="8229600" cy="4572000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endParaRPr kumimoji="1" lang="en-US" altLang="ja-JP" dirty="0" smtClean="0"/>
          </a:p>
          <a:p>
            <a:pPr>
              <a:lnSpc>
                <a:spcPct val="150000"/>
              </a:lnSpc>
            </a:pPr>
            <a:r>
              <a:rPr lang="ja-JP" altLang="en-US" dirty="0"/>
              <a:t>基本料金</a:t>
            </a:r>
            <a:r>
              <a:rPr lang="ja-JP" altLang="en-US" dirty="0" smtClean="0"/>
              <a:t>と電力量料金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035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東京電力との契約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28800"/>
            <a:ext cx="8507288" cy="525805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ja-JP" altLang="en-US" dirty="0"/>
              <a:t>基本</a:t>
            </a:r>
            <a:r>
              <a:rPr lang="ja-JP" altLang="en-US" dirty="0" smtClean="0"/>
              <a:t>料金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 smtClean="0"/>
              <a:t>料金</a:t>
            </a:r>
            <a:r>
              <a:rPr lang="ja-JP" altLang="en-US" dirty="0"/>
              <a:t>単価 </a:t>
            </a:r>
            <a:r>
              <a:rPr lang="en-US" altLang="ja-JP" dirty="0" smtClean="0"/>
              <a:t>× </a:t>
            </a:r>
            <a:r>
              <a:rPr lang="ja-JP" altLang="en-US" dirty="0"/>
              <a:t>契約電力 </a:t>
            </a:r>
            <a:r>
              <a:rPr lang="en-US" altLang="ja-JP" dirty="0"/>
              <a:t>× (185 - </a:t>
            </a:r>
            <a:r>
              <a:rPr lang="ja-JP" altLang="en-US" dirty="0"/>
              <a:t>力率</a:t>
            </a:r>
            <a:r>
              <a:rPr lang="en-US" altLang="ja-JP" dirty="0"/>
              <a:t>) / 100</a:t>
            </a:r>
          </a:p>
          <a:p>
            <a:pPr>
              <a:lnSpc>
                <a:spcPct val="150000"/>
              </a:lnSpc>
            </a:pPr>
            <a:r>
              <a:rPr lang="ja-JP" altLang="en-US" dirty="0"/>
              <a:t>電力量</a:t>
            </a:r>
            <a:r>
              <a:rPr lang="ja-JP" altLang="en-US" dirty="0" smtClean="0"/>
              <a:t>料金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</a:t>
            </a:r>
            <a:r>
              <a:rPr lang="ja-JP" altLang="en-US" dirty="0"/>
              <a:t>夏季」または「その他季」の料金単価 </a:t>
            </a:r>
            <a:r>
              <a:rPr lang="en-US" altLang="ja-JP" dirty="0" smtClean="0"/>
              <a:t>× </a:t>
            </a:r>
            <a:r>
              <a:rPr lang="ja-JP" altLang="en-US" dirty="0"/>
              <a:t>使用電力量 </a:t>
            </a:r>
            <a:r>
              <a:rPr lang="en-US" altLang="ja-JP" dirty="0"/>
              <a:t>± </a:t>
            </a:r>
            <a:r>
              <a:rPr lang="ja-JP" altLang="en-US" dirty="0"/>
              <a:t>燃料費調整額</a:t>
            </a:r>
          </a:p>
          <a:p>
            <a:pPr>
              <a:lnSpc>
                <a:spcPct val="150000"/>
              </a:lnSpc>
            </a:pPr>
            <a:r>
              <a:rPr lang="ja-JP" altLang="en-US" dirty="0"/>
              <a:t>料　</a:t>
            </a:r>
            <a:r>
              <a:rPr lang="ja-JP" altLang="en-US" dirty="0" smtClean="0"/>
              <a:t>金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基本</a:t>
            </a:r>
            <a:r>
              <a:rPr lang="ja-JP" altLang="en-US" dirty="0"/>
              <a:t>料金 ＋ 電力量料金 ＋ 太陽光発電促進付加金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26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環境の世紀17　第8回">
  <a:themeElements>
    <a:clrScheme name="ひらめき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ネオン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ネオン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環境の世紀17　第8回</Template>
  <TotalTime>2</TotalTime>
  <Words>1142</Words>
  <Application>Microsoft Office PowerPoint</Application>
  <PresentationFormat>画面に合わせる (4:3)</PresentationFormat>
  <Paragraphs>276</Paragraphs>
  <Slides>16</Slides>
  <Notes>12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7" baseType="lpstr">
      <vt:lpstr>環境の世紀17　第8回</vt:lpstr>
      <vt:lpstr>環境の世紀17　第8回授業</vt:lpstr>
      <vt:lpstr>駒場での電気使用量は？</vt:lpstr>
      <vt:lpstr>建物ごと電気使用量　22年度</vt:lpstr>
      <vt:lpstr>駒場の電気系統は？</vt:lpstr>
      <vt:lpstr>高圧フロー</vt:lpstr>
      <vt:lpstr>冷暖房の種類</vt:lpstr>
      <vt:lpstr>冷暖房方式</vt:lpstr>
      <vt:lpstr>駒場の電気料金制度は？</vt:lpstr>
      <vt:lpstr>東京電力との契約</vt:lpstr>
      <vt:lpstr>PowerPoint プレゼンテーション</vt:lpstr>
      <vt:lpstr>東京大学での見える化 http://ep-monitor.adm.u-tokyo.ac.jp/portal/denryoku?id=20000 または「東大ポータル」で検索　　　　　　　       (学内LANからのみ)</vt:lpstr>
      <vt:lpstr>震災の影響は？</vt:lpstr>
      <vt:lpstr>PowerPoint プレゼンテーション</vt:lpstr>
      <vt:lpstr>蛍光灯の間引き</vt:lpstr>
      <vt:lpstr>駒場の電気の今後</vt:lpstr>
      <vt:lpstr>21KOMCEEのZEBシステム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環境の世紀17　第8回授業</dc:title>
  <dc:creator>ASUS</dc:creator>
  <cp:lastModifiedBy>ASUS</cp:lastModifiedBy>
  <cp:revision>2</cp:revision>
  <dcterms:created xsi:type="dcterms:W3CDTF">2011-11-28T16:08:42Z</dcterms:created>
  <dcterms:modified xsi:type="dcterms:W3CDTF">2011-11-28T16:11:17Z</dcterms:modified>
</cp:coreProperties>
</file>